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9"/>
  </p:notesMasterIdLst>
  <p:handoutMasterIdLst>
    <p:handoutMasterId r:id="rId60"/>
  </p:handoutMasterIdLst>
  <p:sldIdLst>
    <p:sldId id="785" r:id="rId5"/>
    <p:sldId id="550" r:id="rId6"/>
    <p:sldId id="786" r:id="rId7"/>
    <p:sldId id="330" r:id="rId8"/>
    <p:sldId id="760" r:id="rId9"/>
    <p:sldId id="368" r:id="rId10"/>
    <p:sldId id="771" r:id="rId11"/>
    <p:sldId id="677" r:id="rId12"/>
    <p:sldId id="737" r:id="rId13"/>
    <p:sldId id="727" r:id="rId14"/>
    <p:sldId id="685" r:id="rId15"/>
    <p:sldId id="778" r:id="rId16"/>
    <p:sldId id="464" r:id="rId17"/>
    <p:sldId id="468" r:id="rId18"/>
    <p:sldId id="730" r:id="rId19"/>
    <p:sldId id="781" r:id="rId20"/>
    <p:sldId id="751" r:id="rId21"/>
    <p:sldId id="734" r:id="rId22"/>
    <p:sldId id="470" r:id="rId23"/>
    <p:sldId id="738" r:id="rId24"/>
    <p:sldId id="707" r:id="rId25"/>
    <p:sldId id="392" r:id="rId26"/>
    <p:sldId id="536" r:id="rId27"/>
    <p:sldId id="753" r:id="rId28"/>
    <p:sldId id="446" r:id="rId29"/>
    <p:sldId id="448" r:id="rId30"/>
    <p:sldId id="749" r:id="rId31"/>
    <p:sldId id="451" r:id="rId32"/>
    <p:sldId id="774" r:id="rId33"/>
    <p:sldId id="639" r:id="rId34"/>
    <p:sldId id="385" r:id="rId35"/>
    <p:sldId id="479" r:id="rId36"/>
    <p:sldId id="483" r:id="rId37"/>
    <p:sldId id="481" r:id="rId38"/>
    <p:sldId id="420" r:id="rId39"/>
    <p:sldId id="755" r:id="rId40"/>
    <p:sldId id="783" r:id="rId41"/>
    <p:sldId id="487" r:id="rId42"/>
    <p:sldId id="489" r:id="rId43"/>
    <p:sldId id="369" r:id="rId44"/>
    <p:sldId id="349" r:id="rId45"/>
    <p:sldId id="484" r:id="rId46"/>
    <p:sldId id="775" r:id="rId47"/>
    <p:sldId id="759" r:id="rId48"/>
    <p:sldId id="722" r:id="rId49"/>
    <p:sldId id="506" r:id="rId50"/>
    <p:sldId id="285" r:id="rId51"/>
    <p:sldId id="634" r:id="rId52"/>
    <p:sldId id="499" r:id="rId53"/>
    <p:sldId id="516" r:id="rId54"/>
    <p:sldId id="549" r:id="rId55"/>
    <p:sldId id="498" r:id="rId56"/>
    <p:sldId id="787" r:id="rId57"/>
    <p:sldId id="288"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68B92E"/>
    <a:srgbClr val="004738"/>
    <a:srgbClr val="667AB3"/>
    <a:srgbClr val="4BACC6"/>
    <a:srgbClr val="E77817"/>
    <a:srgbClr val="FFCC00"/>
    <a:srgbClr val="CCFF33"/>
    <a:srgbClr val="68B9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58" autoAdjust="0"/>
    <p:restoredTop sz="88855" autoAdjust="0"/>
  </p:normalViewPr>
  <p:slideViewPr>
    <p:cSldViewPr snapToGrid="0">
      <p:cViewPr varScale="1">
        <p:scale>
          <a:sx n="59" d="100"/>
          <a:sy n="59" d="100"/>
        </p:scale>
        <p:origin x="1136" y="64"/>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2544"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你愿意提供个人信息以获得更便利的服务吗？</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占比</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718-4819-86FF-0BD4EFE49E8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718-4819-86FF-0BD4EFE49E8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愿意 </c:v>
                </c:pt>
                <c:pt idx="1">
                  <c:v>不愿意</c:v>
                </c:pt>
              </c:strCache>
            </c:strRef>
          </c:cat>
          <c:val>
            <c:numRef>
              <c:f>Sheet1!$B$2:$B$3</c:f>
              <c:numCache>
                <c:formatCode>0%</c:formatCode>
                <c:ptCount val="2"/>
                <c:pt idx="0">
                  <c:v>0.53</c:v>
                </c:pt>
                <c:pt idx="1">
                  <c:v>0.47</c:v>
                </c:pt>
              </c:numCache>
            </c:numRef>
          </c:val>
          <c:extLst>
            <c:ext xmlns:c16="http://schemas.microsoft.com/office/drawing/2014/chart" uri="{C3380CC4-5D6E-409C-BE32-E72D297353CC}">
              <c16:uniqueId val="{00000000-3957-4356-B356-16F8E40D147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b="1" dirty="0"/>
              <a:t>2018</a:t>
            </a:r>
            <a:r>
              <a:rPr lang="zh-CN" altLang="en-US" b="1" dirty="0"/>
              <a:t>年互联网恶意程序数量按行为属性统计</a:t>
            </a:r>
            <a:endParaRPr lang="zh-CN"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5607855131086"/>
          <c:y val="0.113936050501554"/>
          <c:w val="0.88040132180228803"/>
          <c:h val="0.71374412079590899"/>
        </c:manualLayout>
      </c:layout>
      <c:barChart>
        <c:barDir val="col"/>
        <c:grouping val="clustered"/>
        <c:varyColors val="0"/>
        <c:ser>
          <c:idx val="0"/>
          <c:order val="0"/>
          <c:tx>
            <c:strRef>
              <c:f>Sheet1!$B$1</c:f>
              <c:strCache>
                <c:ptCount val="1"/>
                <c:pt idx="0">
                  <c:v>销售额</c:v>
                </c:pt>
              </c:strCache>
            </c:strRef>
          </c:tx>
          <c:spPr>
            <a:solidFill>
              <a:schemeClr val="accent2"/>
            </a:solidFill>
            <a:ln w="19050">
              <a:solidFill>
                <a:schemeClr val="lt1"/>
              </a:solidFill>
            </a:ln>
            <a:effectLst/>
          </c:spPr>
          <c:invertIfNegative val="0"/>
          <c:dPt>
            <c:idx val="0"/>
            <c:invertIfNegative val="0"/>
            <c:bubble3D val="0"/>
            <c:spPr>
              <a:solidFill>
                <a:schemeClr val="accent2"/>
              </a:solidFill>
              <a:ln w="19050">
                <a:solidFill>
                  <a:schemeClr val="lt1"/>
                </a:solidFill>
              </a:ln>
              <a:effectLst/>
            </c:spPr>
            <c:extLst>
              <c:ext xmlns:c16="http://schemas.microsoft.com/office/drawing/2014/chart" uri="{C3380CC4-5D6E-409C-BE32-E72D297353CC}">
                <c16:uniqueId val="{00000001-6389-41FB-84D8-91B7DDF23252}"/>
              </c:ext>
            </c:extLst>
          </c:dPt>
          <c:dPt>
            <c:idx val="1"/>
            <c:invertIfNegative val="0"/>
            <c:bubble3D val="0"/>
            <c:spPr>
              <a:solidFill>
                <a:schemeClr val="accent2"/>
              </a:solidFill>
              <a:ln w="19050">
                <a:solidFill>
                  <a:schemeClr val="lt1"/>
                </a:solidFill>
              </a:ln>
              <a:effectLst/>
            </c:spPr>
            <c:extLst>
              <c:ext xmlns:c16="http://schemas.microsoft.com/office/drawing/2014/chart" uri="{C3380CC4-5D6E-409C-BE32-E72D297353CC}">
                <c16:uniqueId val="{00000003-6389-41FB-84D8-91B7DDF23252}"/>
              </c:ext>
            </c:extLst>
          </c:dPt>
          <c:dPt>
            <c:idx val="2"/>
            <c:invertIfNegative val="0"/>
            <c:bubble3D val="0"/>
            <c:spPr>
              <a:solidFill>
                <a:schemeClr val="accent2"/>
              </a:solidFill>
              <a:ln w="19050">
                <a:solidFill>
                  <a:schemeClr val="lt1"/>
                </a:solidFill>
              </a:ln>
              <a:effectLst/>
            </c:spPr>
            <c:extLst>
              <c:ext xmlns:c16="http://schemas.microsoft.com/office/drawing/2014/chart" uri="{C3380CC4-5D6E-409C-BE32-E72D297353CC}">
                <c16:uniqueId val="{00000005-6389-41FB-84D8-91B7DDF23252}"/>
              </c:ext>
            </c:extLst>
          </c:dPt>
          <c:dPt>
            <c:idx val="3"/>
            <c:invertIfNegative val="0"/>
            <c:bubble3D val="0"/>
            <c:spPr>
              <a:solidFill>
                <a:schemeClr val="accent2"/>
              </a:solidFill>
              <a:ln w="19050">
                <a:solidFill>
                  <a:schemeClr val="lt1"/>
                </a:solidFill>
              </a:ln>
              <a:effectLst/>
            </c:spPr>
            <c:extLst>
              <c:ext xmlns:c16="http://schemas.microsoft.com/office/drawing/2014/chart" uri="{C3380CC4-5D6E-409C-BE32-E72D297353CC}">
                <c16:uniqueId val="{00000007-6389-41FB-84D8-91B7DDF2325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流氓行为</c:v>
                </c:pt>
                <c:pt idx="1">
                  <c:v>恶意扣费</c:v>
                </c:pt>
                <c:pt idx="2">
                  <c:v>资费消耗</c:v>
                </c:pt>
                <c:pt idx="3">
                  <c:v>隐私窃取</c:v>
                </c:pt>
                <c:pt idx="4">
                  <c:v>远程控制</c:v>
                </c:pt>
                <c:pt idx="5">
                  <c:v>诱骗欺诈</c:v>
                </c:pt>
                <c:pt idx="6">
                  <c:v>系统破坏</c:v>
                </c:pt>
                <c:pt idx="7">
                  <c:v>恶意传播</c:v>
                </c:pt>
              </c:strCache>
            </c:strRef>
          </c:cat>
          <c:val>
            <c:numRef>
              <c:f>Sheet1!$B$2:$B$9</c:f>
              <c:numCache>
                <c:formatCode>0.00%</c:formatCode>
                <c:ptCount val="8"/>
                <c:pt idx="0">
                  <c:v>0.35899999999999999</c:v>
                </c:pt>
                <c:pt idx="1">
                  <c:v>0.34300000000000003</c:v>
                </c:pt>
                <c:pt idx="2">
                  <c:v>0.104</c:v>
                </c:pt>
                <c:pt idx="3">
                  <c:v>7.9000000000000001E-2</c:v>
                </c:pt>
                <c:pt idx="4">
                  <c:v>7.3999999999999996E-2</c:v>
                </c:pt>
                <c:pt idx="5">
                  <c:v>2.1000000000000001E-2</c:v>
                </c:pt>
                <c:pt idx="6" formatCode="0%">
                  <c:v>0.01</c:v>
                </c:pt>
                <c:pt idx="7">
                  <c:v>8.9999999999999993E-3</c:v>
                </c:pt>
              </c:numCache>
            </c:numRef>
          </c:val>
          <c:extLst>
            <c:ext xmlns:c16="http://schemas.microsoft.com/office/drawing/2014/chart" uri="{C3380CC4-5D6E-409C-BE32-E72D297353CC}">
              <c16:uniqueId val="{00000008-6389-41FB-84D8-91B7DDF23252}"/>
            </c:ext>
          </c:extLst>
        </c:ser>
        <c:dLbls>
          <c:showLegendKey val="0"/>
          <c:showVal val="0"/>
          <c:showCatName val="0"/>
          <c:showSerName val="0"/>
          <c:showPercent val="0"/>
          <c:showBubbleSize val="0"/>
        </c:dLbls>
        <c:gapWidth val="100"/>
        <c:axId val="1970076480"/>
        <c:axId val="1922297232"/>
      </c:barChart>
      <c:catAx>
        <c:axId val="19700764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22297232"/>
        <c:crosses val="autoZero"/>
        <c:auto val="1"/>
        <c:lblAlgn val="ctr"/>
        <c:lblOffset val="100"/>
        <c:noMultiLvlLbl val="0"/>
      </c:catAx>
      <c:valAx>
        <c:axId val="19222972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70076480"/>
        <c:crosses val="autoZero"/>
        <c:crossBetween val="between"/>
      </c:valAx>
      <c:spPr>
        <a:solidFill>
          <a:srgbClr val="FFFFFF"/>
        </a:solid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7E08C5-95D5-43C0-8D4A-AAA19B031B94}" type="doc">
      <dgm:prSet loTypeId="urn:microsoft.com/office/officeart/2005/8/layout/hProcess9" loCatId="process" qsTypeId="urn:microsoft.com/office/officeart/2005/8/quickstyle/simple1" qsCatId="simple" csTypeId="urn:microsoft.com/office/officeart/2005/8/colors/colorful1" csCatId="colorful" phldr="1"/>
      <dgm:spPr/>
    </dgm:pt>
    <dgm:pt modelId="{FEBB793C-900A-4E7F-AFC1-5FE8B25D6623}">
      <dgm:prSet phldrT="[文本]" custT="1"/>
      <dgm:spPr>
        <a:xfrm>
          <a:off x="3262" y="880673"/>
          <a:ext cx="2119760" cy="628190"/>
        </a:xfrm>
        <a:prstGeom prst="roundRect">
          <a:avLst/>
        </a:prstGeom>
        <a:solidFill>
          <a:srgbClr val="FF0000"/>
        </a:solidFill>
        <a:ln w="25400" cap="flat" cmpd="sng" algn="ctr">
          <a:solidFill>
            <a:sysClr val="window" lastClr="FFFFFF">
              <a:hueOff val="0"/>
              <a:satOff val="0"/>
              <a:lumOff val="0"/>
              <a:alphaOff val="0"/>
            </a:sysClr>
          </a:solidFill>
          <a:prstDash val="solid"/>
        </a:ln>
        <a:effectLst/>
      </dgm:spPr>
      <dgm:t>
        <a:bodyPr/>
        <a:lstStyle/>
        <a:p>
          <a:r>
            <a:rPr lang="zh-CN" altLang="en-US" sz="1800" b="1" dirty="0">
              <a:solidFill>
                <a:sysClr val="window" lastClr="FFFFFF"/>
              </a:solidFill>
              <a:latin typeface="Calibri"/>
              <a:ea typeface="宋体" panose="02010600030101010101" pitchFamily="2" charset="-122"/>
              <a:cs typeface="+mn-cs"/>
            </a:rPr>
            <a:t>采集信息</a:t>
          </a:r>
        </a:p>
      </dgm:t>
    </dgm:pt>
    <dgm:pt modelId="{50094E83-895C-41DA-99EF-8C542AFD7BE9}" type="parTrans" cxnId="{466962D4-448D-4CD8-BDD2-624F762C306D}">
      <dgm:prSet/>
      <dgm:spPr/>
      <dgm:t>
        <a:bodyPr/>
        <a:lstStyle/>
        <a:p>
          <a:endParaRPr lang="zh-CN" altLang="en-US" sz="1800" b="1"/>
        </a:p>
      </dgm:t>
    </dgm:pt>
    <dgm:pt modelId="{51A2F7C7-36FA-4795-8EFC-850EF5DB6207}" type="sibTrans" cxnId="{466962D4-448D-4CD8-BDD2-624F762C306D}">
      <dgm:prSet/>
      <dgm:spPr/>
      <dgm:t>
        <a:bodyPr/>
        <a:lstStyle/>
        <a:p>
          <a:endParaRPr lang="zh-CN" altLang="en-US" sz="1800" b="1"/>
        </a:p>
      </dgm:t>
    </dgm:pt>
    <dgm:pt modelId="{C3B601BB-4303-413D-A00F-5E034B95B356}">
      <dgm:prSet phldrT="[文本]" custT="1"/>
      <dgm:spPr>
        <a:xfrm>
          <a:off x="4949369" y="880673"/>
          <a:ext cx="2119760" cy="628190"/>
        </a:xfrm>
        <a:prstGeom prst="roundRect">
          <a:avLst/>
        </a:prstGeom>
        <a:solidFill>
          <a:srgbClr val="7030A0"/>
        </a:solidFill>
        <a:ln w="25400" cap="flat" cmpd="sng" algn="ctr">
          <a:solidFill>
            <a:sysClr val="window" lastClr="FFFFFF">
              <a:hueOff val="0"/>
              <a:satOff val="0"/>
              <a:lumOff val="0"/>
              <a:alphaOff val="0"/>
            </a:sysClr>
          </a:solidFill>
          <a:prstDash val="solid"/>
        </a:ln>
        <a:effectLst/>
      </dgm:spPr>
      <dgm:t>
        <a:bodyPr/>
        <a:lstStyle/>
        <a:p>
          <a:r>
            <a:rPr lang="zh-CN" altLang="en-US" sz="1800" b="1" dirty="0">
              <a:solidFill>
                <a:sysClr val="window" lastClr="FFFFFF"/>
              </a:solidFill>
              <a:latin typeface="Calibri"/>
              <a:ea typeface="宋体" panose="02010600030101010101" pitchFamily="2" charset="-122"/>
              <a:cs typeface="+mn-cs"/>
            </a:rPr>
            <a:t>建立信任</a:t>
          </a:r>
        </a:p>
      </dgm:t>
    </dgm:pt>
    <dgm:pt modelId="{EAA24219-A242-4497-9B93-A247AE38037D}" type="parTrans" cxnId="{F89B0D34-AD9D-4CD1-BFC5-B37FF31AE084}">
      <dgm:prSet/>
      <dgm:spPr/>
      <dgm:t>
        <a:bodyPr/>
        <a:lstStyle/>
        <a:p>
          <a:endParaRPr lang="zh-CN" altLang="en-US" sz="1800" b="1"/>
        </a:p>
      </dgm:t>
    </dgm:pt>
    <dgm:pt modelId="{34478184-3AA4-40FA-8DF3-9ED9E89268BA}" type="sibTrans" cxnId="{F89B0D34-AD9D-4CD1-BFC5-B37FF31AE084}">
      <dgm:prSet/>
      <dgm:spPr/>
      <dgm:t>
        <a:bodyPr/>
        <a:lstStyle/>
        <a:p>
          <a:endParaRPr lang="zh-CN" altLang="en-US" sz="1800" b="1"/>
        </a:p>
      </dgm:t>
    </dgm:pt>
    <dgm:pt modelId="{666E0762-011C-4D5A-B3E6-92898E52A78F}">
      <dgm:prSet phldrT="[文本]" custT="1"/>
      <dgm:spPr>
        <a:xfrm>
          <a:off x="7422423" y="880673"/>
          <a:ext cx="2119760" cy="628190"/>
        </a:xfrm>
        <a:prstGeom prst="roundRect">
          <a:avLst/>
        </a:prstGeom>
        <a:solidFill>
          <a:srgbClr val="0070C0"/>
        </a:solidFill>
        <a:ln w="25400" cap="flat" cmpd="sng" algn="ctr">
          <a:solidFill>
            <a:sysClr val="window" lastClr="FFFFFF">
              <a:hueOff val="0"/>
              <a:satOff val="0"/>
              <a:lumOff val="0"/>
              <a:alphaOff val="0"/>
            </a:sysClr>
          </a:solidFill>
          <a:prstDash val="solid"/>
        </a:ln>
        <a:effectLst/>
      </dgm:spPr>
      <dgm:t>
        <a:bodyPr/>
        <a:lstStyle/>
        <a:p>
          <a:r>
            <a:rPr lang="zh-CN" altLang="en-US" sz="1800" b="1" dirty="0">
              <a:solidFill>
                <a:sysClr val="window" lastClr="FFFFFF"/>
              </a:solidFill>
              <a:latin typeface="Calibri"/>
              <a:ea typeface="宋体" panose="02010600030101010101" pitchFamily="2" charset="-122"/>
              <a:cs typeface="+mn-cs"/>
            </a:rPr>
            <a:t>实施攻击</a:t>
          </a:r>
        </a:p>
      </dgm:t>
    </dgm:pt>
    <dgm:pt modelId="{73F90215-3A2D-4B61-B64B-074B5D2DB769}" type="parTrans" cxnId="{5028CD7D-96EB-4DD6-85CF-BF04D79AB4A0}">
      <dgm:prSet/>
      <dgm:spPr/>
      <dgm:t>
        <a:bodyPr/>
        <a:lstStyle/>
        <a:p>
          <a:endParaRPr lang="zh-CN" altLang="en-US" sz="1800" b="1"/>
        </a:p>
      </dgm:t>
    </dgm:pt>
    <dgm:pt modelId="{D48C8A38-30E3-4308-860A-947F7C29B249}" type="sibTrans" cxnId="{5028CD7D-96EB-4DD6-85CF-BF04D79AB4A0}">
      <dgm:prSet/>
      <dgm:spPr/>
      <dgm:t>
        <a:bodyPr/>
        <a:lstStyle/>
        <a:p>
          <a:endParaRPr lang="zh-CN" altLang="en-US" sz="1800" b="1"/>
        </a:p>
      </dgm:t>
    </dgm:pt>
    <dgm:pt modelId="{F9FAEE7C-2733-4E6A-980B-3278C64B9A5B}">
      <dgm:prSet custT="1"/>
      <dgm:spPr>
        <a:xfrm>
          <a:off x="2476316" y="880673"/>
          <a:ext cx="2119760" cy="628190"/>
        </a:xfrm>
        <a:prstGeom prst="roundRect">
          <a:avLst/>
        </a:prstGeom>
        <a:solidFill>
          <a:srgbClr val="00B050"/>
        </a:solidFill>
        <a:ln w="25400" cap="flat" cmpd="sng" algn="ctr">
          <a:solidFill>
            <a:sysClr val="window" lastClr="FFFFFF">
              <a:hueOff val="0"/>
              <a:satOff val="0"/>
              <a:lumOff val="0"/>
              <a:alphaOff val="0"/>
            </a:sysClr>
          </a:solidFill>
          <a:prstDash val="solid"/>
        </a:ln>
        <a:effectLst/>
      </dgm:spPr>
      <dgm:t>
        <a:bodyPr/>
        <a:lstStyle/>
        <a:p>
          <a:r>
            <a:rPr lang="zh-CN" altLang="en-US" sz="1800" b="1" dirty="0">
              <a:solidFill>
                <a:sysClr val="window" lastClr="FFFFFF"/>
              </a:solidFill>
              <a:latin typeface="Calibri"/>
              <a:ea typeface="宋体" panose="02010600030101010101" pitchFamily="2" charset="-122"/>
              <a:cs typeface="+mn-cs"/>
            </a:rPr>
            <a:t>选择目标</a:t>
          </a:r>
        </a:p>
      </dgm:t>
    </dgm:pt>
    <dgm:pt modelId="{83544696-6224-40A4-AAAA-D147BA8BB1BB}" type="parTrans" cxnId="{7EEAAD82-DF52-43D9-9159-7B30407BB482}">
      <dgm:prSet/>
      <dgm:spPr/>
      <dgm:t>
        <a:bodyPr/>
        <a:lstStyle/>
        <a:p>
          <a:endParaRPr lang="zh-CN" altLang="en-US" sz="1800" b="1"/>
        </a:p>
      </dgm:t>
    </dgm:pt>
    <dgm:pt modelId="{8077025B-6F3A-40B1-A44F-0FA9424BE223}" type="sibTrans" cxnId="{7EEAAD82-DF52-43D9-9159-7B30407BB482}">
      <dgm:prSet/>
      <dgm:spPr/>
      <dgm:t>
        <a:bodyPr/>
        <a:lstStyle/>
        <a:p>
          <a:endParaRPr lang="zh-CN" altLang="en-US" sz="1800" b="1"/>
        </a:p>
      </dgm:t>
    </dgm:pt>
    <dgm:pt modelId="{311EA3DE-5826-4435-95A5-D64B6A1E0580}" type="pres">
      <dgm:prSet presAssocID="{937E08C5-95D5-43C0-8D4A-AAA19B031B94}" presName="CompostProcess" presStyleCnt="0">
        <dgm:presLayoutVars>
          <dgm:dir/>
          <dgm:resizeHandles val="exact"/>
        </dgm:presLayoutVars>
      </dgm:prSet>
      <dgm:spPr/>
    </dgm:pt>
    <dgm:pt modelId="{796A6B8B-2B46-434F-AC36-1B473F8ACB8C}" type="pres">
      <dgm:prSet presAssocID="{937E08C5-95D5-43C0-8D4A-AAA19B031B94}" presName="arrow" presStyleLbl="bgShp" presStyleIdx="0" presStyleCnt="1" custScaleY="100000"/>
      <dgm:spPr>
        <a:xfrm>
          <a:off x="715908" y="0"/>
          <a:ext cx="8113629" cy="2389537"/>
        </a:xfrm>
        <a:prstGeom prst="rightArrow">
          <a:avLst/>
        </a:prstGeom>
        <a:solidFill>
          <a:srgbClr val="C0504D">
            <a:tint val="40000"/>
            <a:hueOff val="0"/>
            <a:satOff val="0"/>
            <a:lumOff val="0"/>
            <a:alphaOff val="0"/>
          </a:srgbClr>
        </a:solidFill>
        <a:ln>
          <a:noFill/>
        </a:ln>
        <a:effectLst/>
      </dgm:spPr>
    </dgm:pt>
    <dgm:pt modelId="{E178CAF4-86B1-435F-AA54-283FA5C8CF05}" type="pres">
      <dgm:prSet presAssocID="{937E08C5-95D5-43C0-8D4A-AAA19B031B94}" presName="linearProcess" presStyleCnt="0"/>
      <dgm:spPr/>
    </dgm:pt>
    <dgm:pt modelId="{E6F3B0F9-6D2D-47D2-8D51-045062597E6A}" type="pres">
      <dgm:prSet presAssocID="{FEBB793C-900A-4E7F-AFC1-5FE8B25D6623}" presName="textNode" presStyleLbl="node1" presStyleIdx="0" presStyleCnt="4" custScaleY="65723">
        <dgm:presLayoutVars>
          <dgm:bulletEnabled val="1"/>
        </dgm:presLayoutVars>
      </dgm:prSet>
      <dgm:spPr/>
    </dgm:pt>
    <dgm:pt modelId="{570AD43D-FF97-4953-BB5E-E58362277312}" type="pres">
      <dgm:prSet presAssocID="{51A2F7C7-36FA-4795-8EFC-850EF5DB6207}" presName="sibTrans" presStyleCnt="0"/>
      <dgm:spPr/>
    </dgm:pt>
    <dgm:pt modelId="{04EA20F1-42F8-4ED5-9402-F57EF11C0BFD}" type="pres">
      <dgm:prSet presAssocID="{F9FAEE7C-2733-4E6A-980B-3278C64B9A5B}" presName="textNode" presStyleLbl="node1" presStyleIdx="1" presStyleCnt="4" custScaleY="65723">
        <dgm:presLayoutVars>
          <dgm:bulletEnabled val="1"/>
        </dgm:presLayoutVars>
      </dgm:prSet>
      <dgm:spPr/>
    </dgm:pt>
    <dgm:pt modelId="{6A0E8521-7907-4BF2-A5F5-258F2D9D2A91}" type="pres">
      <dgm:prSet presAssocID="{8077025B-6F3A-40B1-A44F-0FA9424BE223}" presName="sibTrans" presStyleCnt="0"/>
      <dgm:spPr/>
    </dgm:pt>
    <dgm:pt modelId="{56A2B2F8-0A11-4C8C-B3CD-111DECB39861}" type="pres">
      <dgm:prSet presAssocID="{C3B601BB-4303-413D-A00F-5E034B95B356}" presName="textNode" presStyleLbl="node1" presStyleIdx="2" presStyleCnt="4" custScaleY="65723">
        <dgm:presLayoutVars>
          <dgm:bulletEnabled val="1"/>
        </dgm:presLayoutVars>
      </dgm:prSet>
      <dgm:spPr/>
    </dgm:pt>
    <dgm:pt modelId="{A64BBF60-B821-45B6-A49A-EF773520FC99}" type="pres">
      <dgm:prSet presAssocID="{34478184-3AA4-40FA-8DF3-9ED9E89268BA}" presName="sibTrans" presStyleCnt="0"/>
      <dgm:spPr/>
    </dgm:pt>
    <dgm:pt modelId="{B761A3BE-E86A-442E-8C01-4D6441CD73BC}" type="pres">
      <dgm:prSet presAssocID="{666E0762-011C-4D5A-B3E6-92898E52A78F}" presName="textNode" presStyleLbl="node1" presStyleIdx="3" presStyleCnt="4" custScaleY="65723">
        <dgm:presLayoutVars>
          <dgm:bulletEnabled val="1"/>
        </dgm:presLayoutVars>
      </dgm:prSet>
      <dgm:spPr/>
    </dgm:pt>
  </dgm:ptLst>
  <dgm:cxnLst>
    <dgm:cxn modelId="{D70C9705-DC5C-43B1-8CE7-A46B07160187}" type="presOf" srcId="{F9FAEE7C-2733-4E6A-980B-3278C64B9A5B}" destId="{04EA20F1-42F8-4ED5-9402-F57EF11C0BFD}" srcOrd="0" destOrd="0" presId="urn:microsoft.com/office/officeart/2005/8/layout/hProcess9"/>
    <dgm:cxn modelId="{F89B0D34-AD9D-4CD1-BFC5-B37FF31AE084}" srcId="{937E08C5-95D5-43C0-8D4A-AAA19B031B94}" destId="{C3B601BB-4303-413D-A00F-5E034B95B356}" srcOrd="2" destOrd="0" parTransId="{EAA24219-A242-4497-9B93-A247AE38037D}" sibTransId="{34478184-3AA4-40FA-8DF3-9ED9E89268BA}"/>
    <dgm:cxn modelId="{9D150361-0ACF-48BC-B0AA-CFEBCA066E83}" type="presOf" srcId="{937E08C5-95D5-43C0-8D4A-AAA19B031B94}" destId="{311EA3DE-5826-4435-95A5-D64B6A1E0580}" srcOrd="0" destOrd="0" presId="urn:microsoft.com/office/officeart/2005/8/layout/hProcess9"/>
    <dgm:cxn modelId="{1B8FBD43-A997-4060-AB7B-385D8CF8289E}" type="presOf" srcId="{666E0762-011C-4D5A-B3E6-92898E52A78F}" destId="{B761A3BE-E86A-442E-8C01-4D6441CD73BC}" srcOrd="0" destOrd="0" presId="urn:microsoft.com/office/officeart/2005/8/layout/hProcess9"/>
    <dgm:cxn modelId="{5028CD7D-96EB-4DD6-85CF-BF04D79AB4A0}" srcId="{937E08C5-95D5-43C0-8D4A-AAA19B031B94}" destId="{666E0762-011C-4D5A-B3E6-92898E52A78F}" srcOrd="3" destOrd="0" parTransId="{73F90215-3A2D-4B61-B64B-074B5D2DB769}" sibTransId="{D48C8A38-30E3-4308-860A-947F7C29B249}"/>
    <dgm:cxn modelId="{7EEAAD82-DF52-43D9-9159-7B30407BB482}" srcId="{937E08C5-95D5-43C0-8D4A-AAA19B031B94}" destId="{F9FAEE7C-2733-4E6A-980B-3278C64B9A5B}" srcOrd="1" destOrd="0" parTransId="{83544696-6224-40A4-AAAA-D147BA8BB1BB}" sibTransId="{8077025B-6F3A-40B1-A44F-0FA9424BE223}"/>
    <dgm:cxn modelId="{35B4A7AA-31E2-4011-912A-7B0E38CC82DB}" type="presOf" srcId="{C3B601BB-4303-413D-A00F-5E034B95B356}" destId="{56A2B2F8-0A11-4C8C-B3CD-111DECB39861}" srcOrd="0" destOrd="0" presId="urn:microsoft.com/office/officeart/2005/8/layout/hProcess9"/>
    <dgm:cxn modelId="{466962D4-448D-4CD8-BDD2-624F762C306D}" srcId="{937E08C5-95D5-43C0-8D4A-AAA19B031B94}" destId="{FEBB793C-900A-4E7F-AFC1-5FE8B25D6623}" srcOrd="0" destOrd="0" parTransId="{50094E83-895C-41DA-99EF-8C542AFD7BE9}" sibTransId="{51A2F7C7-36FA-4795-8EFC-850EF5DB6207}"/>
    <dgm:cxn modelId="{CB6050D4-09C4-4E7F-A3DA-27465B12C134}" type="presOf" srcId="{FEBB793C-900A-4E7F-AFC1-5FE8B25D6623}" destId="{E6F3B0F9-6D2D-47D2-8D51-045062597E6A}" srcOrd="0" destOrd="0" presId="urn:microsoft.com/office/officeart/2005/8/layout/hProcess9"/>
    <dgm:cxn modelId="{890B784F-EC75-43B5-91C1-DCCB60B02C93}" type="presParOf" srcId="{311EA3DE-5826-4435-95A5-D64B6A1E0580}" destId="{796A6B8B-2B46-434F-AC36-1B473F8ACB8C}" srcOrd="0" destOrd="0" presId="urn:microsoft.com/office/officeart/2005/8/layout/hProcess9"/>
    <dgm:cxn modelId="{8F0FC833-9FBA-4966-9B9B-BC6D433DCB03}" type="presParOf" srcId="{311EA3DE-5826-4435-95A5-D64B6A1E0580}" destId="{E178CAF4-86B1-435F-AA54-283FA5C8CF05}" srcOrd="1" destOrd="0" presId="urn:microsoft.com/office/officeart/2005/8/layout/hProcess9"/>
    <dgm:cxn modelId="{69B983F4-C9BD-4E45-977A-61BD428FC18C}" type="presParOf" srcId="{E178CAF4-86B1-435F-AA54-283FA5C8CF05}" destId="{E6F3B0F9-6D2D-47D2-8D51-045062597E6A}" srcOrd="0" destOrd="0" presId="urn:microsoft.com/office/officeart/2005/8/layout/hProcess9"/>
    <dgm:cxn modelId="{EA9ACE5F-495B-43A9-BFF5-F50FE8E61E22}" type="presParOf" srcId="{E178CAF4-86B1-435F-AA54-283FA5C8CF05}" destId="{570AD43D-FF97-4953-BB5E-E58362277312}" srcOrd="1" destOrd="0" presId="urn:microsoft.com/office/officeart/2005/8/layout/hProcess9"/>
    <dgm:cxn modelId="{CA420AAE-D2AC-4290-A394-1FE898ED75C8}" type="presParOf" srcId="{E178CAF4-86B1-435F-AA54-283FA5C8CF05}" destId="{04EA20F1-42F8-4ED5-9402-F57EF11C0BFD}" srcOrd="2" destOrd="0" presId="urn:microsoft.com/office/officeart/2005/8/layout/hProcess9"/>
    <dgm:cxn modelId="{764164AF-ED89-4DEF-8F4F-51F74DF67B6F}" type="presParOf" srcId="{E178CAF4-86B1-435F-AA54-283FA5C8CF05}" destId="{6A0E8521-7907-4BF2-A5F5-258F2D9D2A91}" srcOrd="3" destOrd="0" presId="urn:microsoft.com/office/officeart/2005/8/layout/hProcess9"/>
    <dgm:cxn modelId="{ED911191-ACEF-4269-A267-BD9F0B15AD51}" type="presParOf" srcId="{E178CAF4-86B1-435F-AA54-283FA5C8CF05}" destId="{56A2B2F8-0A11-4C8C-B3CD-111DECB39861}" srcOrd="4" destOrd="0" presId="urn:microsoft.com/office/officeart/2005/8/layout/hProcess9"/>
    <dgm:cxn modelId="{A91161D0-AB65-4396-8D5C-8A80475DB026}" type="presParOf" srcId="{E178CAF4-86B1-435F-AA54-283FA5C8CF05}" destId="{A64BBF60-B821-45B6-A49A-EF773520FC99}" srcOrd="5" destOrd="0" presId="urn:microsoft.com/office/officeart/2005/8/layout/hProcess9"/>
    <dgm:cxn modelId="{F828CB43-5054-417C-B1E6-088173C01C53}" type="presParOf" srcId="{E178CAF4-86B1-435F-AA54-283FA5C8CF05}" destId="{B761A3BE-E86A-442E-8C01-4D6441CD73BC}" srcOrd="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55F26B-4A5D-411F-8B3F-882A348CBBB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B464356C-5E6B-4E0D-BC53-13986095E750}">
      <dgm:prSet phldrT="[文本]" custT="1"/>
      <dgm:spPr>
        <a:solidFill>
          <a:schemeClr val="accent2"/>
        </a:solidFill>
      </dgm:spPr>
      <dgm:t>
        <a:bodyPr/>
        <a:lstStyle/>
        <a:p>
          <a:r>
            <a:rPr lang="zh-CN" altLang="en-US" sz="1400" b="0" i="0" dirty="0">
              <a:solidFill>
                <a:schemeClr val="bg1"/>
              </a:solidFill>
              <a:latin typeface="+mn-ea"/>
              <a:ea typeface="+mn-ea"/>
            </a:rPr>
            <a:t>安全策略是指导员工行为，保护企业信息系统与敏感数据所必须遵循的规则。</a:t>
          </a:r>
          <a:endParaRPr lang="en-US" altLang="zh-CN" sz="1400" b="0" i="0" dirty="0">
            <a:solidFill>
              <a:schemeClr val="bg1"/>
            </a:solidFill>
            <a:latin typeface="+mn-ea"/>
            <a:ea typeface="+mn-ea"/>
          </a:endParaRPr>
        </a:p>
        <a:p>
          <a:endParaRPr lang="zh-CN" altLang="en-US" sz="1600" dirty="0">
            <a:solidFill>
              <a:schemeClr val="bg1"/>
            </a:solidFill>
          </a:endParaRPr>
        </a:p>
      </dgm:t>
    </dgm:pt>
    <dgm:pt modelId="{2EC5B5E9-B73A-4E52-A08E-5CCF544A46D4}" type="parTrans" cxnId="{64BBED9E-9D45-4CC6-A08F-5ED6FC00C0FF}">
      <dgm:prSet/>
      <dgm:spPr/>
      <dgm:t>
        <a:bodyPr/>
        <a:lstStyle/>
        <a:p>
          <a:endParaRPr lang="zh-CN" altLang="en-US"/>
        </a:p>
      </dgm:t>
    </dgm:pt>
    <dgm:pt modelId="{66EED394-4DC7-4D78-AE03-A8F3D1F005BA}" type="sibTrans" cxnId="{64BBED9E-9D45-4CC6-A08F-5ED6FC00C0FF}">
      <dgm:prSet/>
      <dgm:spPr/>
      <dgm:t>
        <a:bodyPr/>
        <a:lstStyle/>
        <a:p>
          <a:endParaRPr lang="zh-CN" altLang="en-US"/>
        </a:p>
      </dgm:t>
    </dgm:pt>
    <dgm:pt modelId="{33088F65-956C-459A-8624-C3D379B83380}">
      <dgm:prSet phldrT="[文本]" custT="1"/>
      <dgm:spPr>
        <a:solidFill>
          <a:srgbClr val="00B050"/>
        </a:solidFill>
      </dgm:spPr>
      <dgm:t>
        <a:bodyPr/>
        <a:lstStyle/>
        <a:p>
          <a:r>
            <a:rPr lang="zh-CN" altLang="en-US" sz="1400" b="0" i="0" kern="1200" dirty="0">
              <a:solidFill>
                <a:schemeClr val="bg1"/>
              </a:solidFill>
              <a:latin typeface="+mn-ea"/>
              <a:ea typeface="+mn-ea"/>
            </a:rPr>
            <a:t>必要的安全控制措施在一定程度上，能够缓解攻击所带来的损害。从企业信息资产调查开始，分离地看待每一个敏感的，关键的资产，寻找攻击者使用社会工程学策略可能危及这些资料安全的方法，实施相应的控制措施。</a:t>
          </a:r>
        </a:p>
      </dgm:t>
    </dgm:pt>
    <dgm:pt modelId="{57704CA5-D6D7-42C6-86C9-5378FC4FBBDE}" type="parTrans" cxnId="{B34EF4BB-4AC3-48C2-A9A2-1A35A20D7721}">
      <dgm:prSet/>
      <dgm:spPr/>
      <dgm:t>
        <a:bodyPr/>
        <a:lstStyle/>
        <a:p>
          <a:endParaRPr lang="zh-CN" altLang="en-US"/>
        </a:p>
      </dgm:t>
    </dgm:pt>
    <dgm:pt modelId="{DB52DA8A-A0CA-4851-A966-CA55A860B3A2}" type="sibTrans" cxnId="{B34EF4BB-4AC3-48C2-A9A2-1A35A20D7721}">
      <dgm:prSet/>
      <dgm:spPr/>
      <dgm:t>
        <a:bodyPr/>
        <a:lstStyle/>
        <a:p>
          <a:endParaRPr lang="zh-CN" altLang="en-US"/>
        </a:p>
      </dgm:t>
    </dgm:pt>
    <dgm:pt modelId="{8355692C-4AF9-41B1-A1A6-222FB2E00242}">
      <dgm:prSet phldrT="[文本]" custT="1"/>
      <dgm:spPr>
        <a:solidFill>
          <a:srgbClr val="0070C0"/>
        </a:solidFill>
      </dgm:spPr>
      <dgm:t>
        <a:bodyPr/>
        <a:lstStyle/>
        <a:p>
          <a:r>
            <a:rPr lang="zh-CN" altLang="en-US" sz="1400" b="0" i="0" dirty="0">
              <a:solidFill>
                <a:schemeClr val="bg1"/>
              </a:solidFill>
              <a:latin typeface="+mn-ea"/>
              <a:ea typeface="+mn-ea"/>
            </a:rPr>
            <a:t>安全培训能够让企业的所有员工了解公司的安全策略与控制程序。</a:t>
          </a:r>
          <a:endParaRPr lang="en-US" altLang="zh-CN" sz="1400" b="0" i="0" dirty="0">
            <a:solidFill>
              <a:schemeClr val="bg1"/>
            </a:solidFill>
            <a:latin typeface="+mn-ea"/>
            <a:ea typeface="+mn-ea"/>
          </a:endParaRPr>
        </a:p>
        <a:p>
          <a:r>
            <a:rPr lang="zh-CN" altLang="en-US" sz="1400" b="0" i="0" dirty="0">
              <a:solidFill>
                <a:schemeClr val="bg1"/>
              </a:solidFill>
              <a:latin typeface="+mn-ea"/>
              <a:ea typeface="+mn-ea"/>
            </a:rPr>
            <a:t>改变组织的思维方式，持续地对员工进行培训，协助其识别安全威胁，及潜在的攻击方式；并提升个人成就感，每个人正在为公司的安全做出贡献</a:t>
          </a:r>
          <a:r>
            <a:rPr lang="zh-CN" altLang="en-US" sz="1800" dirty="0">
              <a:solidFill>
                <a:schemeClr val="bg1"/>
              </a:solidFill>
            </a:rPr>
            <a:t>。</a:t>
          </a:r>
        </a:p>
      </dgm:t>
    </dgm:pt>
    <dgm:pt modelId="{674120AE-1423-4BBD-B1AF-A8DF6BFA86F9}" type="parTrans" cxnId="{C12C3F3B-5FB7-48CA-B607-B94DEE3AA9F1}">
      <dgm:prSet/>
      <dgm:spPr/>
      <dgm:t>
        <a:bodyPr/>
        <a:lstStyle/>
        <a:p>
          <a:endParaRPr lang="zh-CN" altLang="en-US"/>
        </a:p>
      </dgm:t>
    </dgm:pt>
    <dgm:pt modelId="{6B1F7254-BFEB-4B04-8105-3F073244B5EC}" type="sibTrans" cxnId="{C12C3F3B-5FB7-48CA-B607-B94DEE3AA9F1}">
      <dgm:prSet/>
      <dgm:spPr/>
      <dgm:t>
        <a:bodyPr/>
        <a:lstStyle/>
        <a:p>
          <a:endParaRPr lang="zh-CN" altLang="en-US"/>
        </a:p>
      </dgm:t>
    </dgm:pt>
    <dgm:pt modelId="{1F4D583F-BEAF-4E05-9295-F517164D91C6}" type="pres">
      <dgm:prSet presAssocID="{4855F26B-4A5D-411F-8B3F-882A348CBBB5}" presName="Name0" presStyleCnt="0">
        <dgm:presLayoutVars>
          <dgm:chMax val="7"/>
          <dgm:chPref val="7"/>
          <dgm:dir/>
        </dgm:presLayoutVars>
      </dgm:prSet>
      <dgm:spPr/>
    </dgm:pt>
    <dgm:pt modelId="{F4937C80-DB1A-4796-A372-946806EC5E7A}" type="pres">
      <dgm:prSet presAssocID="{4855F26B-4A5D-411F-8B3F-882A348CBBB5}" presName="Name1" presStyleCnt="0"/>
      <dgm:spPr/>
    </dgm:pt>
    <dgm:pt modelId="{7DA9C365-2147-4C99-9C9E-6F87D06971C8}" type="pres">
      <dgm:prSet presAssocID="{4855F26B-4A5D-411F-8B3F-882A348CBBB5}" presName="cycle" presStyleCnt="0"/>
      <dgm:spPr/>
    </dgm:pt>
    <dgm:pt modelId="{4AB57F3A-6822-4A64-929A-82DD1173905C}" type="pres">
      <dgm:prSet presAssocID="{4855F26B-4A5D-411F-8B3F-882A348CBBB5}" presName="srcNode" presStyleLbl="node1" presStyleIdx="0" presStyleCnt="3"/>
      <dgm:spPr/>
    </dgm:pt>
    <dgm:pt modelId="{3CA10331-5B3C-4A51-8AA3-95A39DF1149C}" type="pres">
      <dgm:prSet presAssocID="{4855F26B-4A5D-411F-8B3F-882A348CBBB5}" presName="conn" presStyleLbl="parChTrans1D2" presStyleIdx="0" presStyleCnt="1"/>
      <dgm:spPr/>
    </dgm:pt>
    <dgm:pt modelId="{B9D701CB-E54D-433D-8DC5-383C8B88C5AB}" type="pres">
      <dgm:prSet presAssocID="{4855F26B-4A5D-411F-8B3F-882A348CBBB5}" presName="extraNode" presStyleLbl="node1" presStyleIdx="0" presStyleCnt="3"/>
      <dgm:spPr/>
    </dgm:pt>
    <dgm:pt modelId="{77EBA4B3-0D46-40C1-ACDD-787C2EECAC48}" type="pres">
      <dgm:prSet presAssocID="{4855F26B-4A5D-411F-8B3F-882A348CBBB5}" presName="dstNode" presStyleLbl="node1" presStyleIdx="0" presStyleCnt="3"/>
      <dgm:spPr/>
    </dgm:pt>
    <dgm:pt modelId="{0DB93C16-0159-4F10-AA12-AFA9FF09F0DD}" type="pres">
      <dgm:prSet presAssocID="{B464356C-5E6B-4E0D-BC53-13986095E750}" presName="text_1" presStyleLbl="node1" presStyleIdx="0" presStyleCnt="3" custScaleY="124856">
        <dgm:presLayoutVars>
          <dgm:bulletEnabled val="1"/>
        </dgm:presLayoutVars>
      </dgm:prSet>
      <dgm:spPr/>
    </dgm:pt>
    <dgm:pt modelId="{69DF29E6-EB67-4CE8-8737-7F50C6473BF5}" type="pres">
      <dgm:prSet presAssocID="{B464356C-5E6B-4E0D-BC53-13986095E750}" presName="accent_1" presStyleCnt="0"/>
      <dgm:spPr/>
    </dgm:pt>
    <dgm:pt modelId="{A23DEDED-CD0F-4FC2-877C-4FEBEA52C2E5}" type="pres">
      <dgm:prSet presAssocID="{B464356C-5E6B-4E0D-BC53-13986095E750}" presName="accentRepeatNode" presStyleLbl="solidFgAcc1" presStyleIdx="0" presStyleCnt="3"/>
      <dgm:spPr/>
    </dgm:pt>
    <dgm:pt modelId="{F402C0A1-7297-4B17-B6D5-15AF542959C7}" type="pres">
      <dgm:prSet presAssocID="{33088F65-956C-459A-8624-C3D379B83380}" presName="text_2" presStyleLbl="node1" presStyleIdx="1" presStyleCnt="3" custScaleY="130649">
        <dgm:presLayoutVars>
          <dgm:bulletEnabled val="1"/>
        </dgm:presLayoutVars>
      </dgm:prSet>
      <dgm:spPr/>
    </dgm:pt>
    <dgm:pt modelId="{EEF7E6B6-1200-47A7-B8AE-FD01BAF65F19}" type="pres">
      <dgm:prSet presAssocID="{33088F65-956C-459A-8624-C3D379B83380}" presName="accent_2" presStyleCnt="0"/>
      <dgm:spPr/>
    </dgm:pt>
    <dgm:pt modelId="{B3ECA41F-14DF-4FD2-83B0-A61068A70C23}" type="pres">
      <dgm:prSet presAssocID="{33088F65-956C-459A-8624-C3D379B83380}" presName="accentRepeatNode" presStyleLbl="solidFgAcc1" presStyleIdx="1" presStyleCnt="3"/>
      <dgm:spPr>
        <a:ln>
          <a:solidFill>
            <a:srgbClr val="00B050"/>
          </a:solidFill>
        </a:ln>
      </dgm:spPr>
    </dgm:pt>
    <dgm:pt modelId="{DFADCA87-BD4B-41E1-BABD-959FAA82AB5F}" type="pres">
      <dgm:prSet presAssocID="{8355692C-4AF9-41B1-A1A6-222FB2E00242}" presName="text_3" presStyleLbl="node1" presStyleIdx="2" presStyleCnt="3" custScaleY="125117">
        <dgm:presLayoutVars>
          <dgm:bulletEnabled val="1"/>
        </dgm:presLayoutVars>
      </dgm:prSet>
      <dgm:spPr/>
    </dgm:pt>
    <dgm:pt modelId="{32B4161C-F157-4599-8DC1-B5AA941F70FF}" type="pres">
      <dgm:prSet presAssocID="{8355692C-4AF9-41B1-A1A6-222FB2E00242}" presName="accent_3" presStyleCnt="0"/>
      <dgm:spPr/>
    </dgm:pt>
    <dgm:pt modelId="{3ED03F4E-DE29-49E6-AE0C-0CF2566F03AF}" type="pres">
      <dgm:prSet presAssocID="{8355692C-4AF9-41B1-A1A6-222FB2E00242}" presName="accentRepeatNode" presStyleLbl="solidFgAcc1" presStyleIdx="2" presStyleCnt="3"/>
      <dgm:spPr>
        <a:ln>
          <a:solidFill>
            <a:srgbClr val="0070C0"/>
          </a:solidFill>
        </a:ln>
      </dgm:spPr>
    </dgm:pt>
  </dgm:ptLst>
  <dgm:cxnLst>
    <dgm:cxn modelId="{C12C3F3B-5FB7-48CA-B607-B94DEE3AA9F1}" srcId="{4855F26B-4A5D-411F-8B3F-882A348CBBB5}" destId="{8355692C-4AF9-41B1-A1A6-222FB2E00242}" srcOrd="2" destOrd="0" parTransId="{674120AE-1423-4BBD-B1AF-A8DF6BFA86F9}" sibTransId="{6B1F7254-BFEB-4B04-8105-3F073244B5EC}"/>
    <dgm:cxn modelId="{14C6EB3C-4075-47A1-B9A2-C026062DAB77}" type="presOf" srcId="{B464356C-5E6B-4E0D-BC53-13986095E750}" destId="{0DB93C16-0159-4F10-AA12-AFA9FF09F0DD}" srcOrd="0" destOrd="0" presId="urn:microsoft.com/office/officeart/2008/layout/VerticalCurvedList"/>
    <dgm:cxn modelId="{816E8749-93E4-4BEB-92E7-589898932BBA}" type="presOf" srcId="{4855F26B-4A5D-411F-8B3F-882A348CBBB5}" destId="{1F4D583F-BEAF-4E05-9295-F517164D91C6}" srcOrd="0" destOrd="0" presId="urn:microsoft.com/office/officeart/2008/layout/VerticalCurvedList"/>
    <dgm:cxn modelId="{2FDC7871-31A3-494E-ADDF-56BB2EB1BE24}" type="presOf" srcId="{66EED394-4DC7-4D78-AE03-A8F3D1F005BA}" destId="{3CA10331-5B3C-4A51-8AA3-95A39DF1149C}" srcOrd="0" destOrd="0" presId="urn:microsoft.com/office/officeart/2008/layout/VerticalCurvedList"/>
    <dgm:cxn modelId="{22D97581-EC86-4D67-AB5E-1DB22A119A37}" type="presOf" srcId="{8355692C-4AF9-41B1-A1A6-222FB2E00242}" destId="{DFADCA87-BD4B-41E1-BABD-959FAA82AB5F}" srcOrd="0" destOrd="0" presId="urn:microsoft.com/office/officeart/2008/layout/VerticalCurvedList"/>
    <dgm:cxn modelId="{64BBED9E-9D45-4CC6-A08F-5ED6FC00C0FF}" srcId="{4855F26B-4A5D-411F-8B3F-882A348CBBB5}" destId="{B464356C-5E6B-4E0D-BC53-13986095E750}" srcOrd="0" destOrd="0" parTransId="{2EC5B5E9-B73A-4E52-A08E-5CCF544A46D4}" sibTransId="{66EED394-4DC7-4D78-AE03-A8F3D1F005BA}"/>
    <dgm:cxn modelId="{B34EF4BB-4AC3-48C2-A9A2-1A35A20D7721}" srcId="{4855F26B-4A5D-411F-8B3F-882A348CBBB5}" destId="{33088F65-956C-459A-8624-C3D379B83380}" srcOrd="1" destOrd="0" parTransId="{57704CA5-D6D7-42C6-86C9-5378FC4FBBDE}" sibTransId="{DB52DA8A-A0CA-4851-A966-CA55A860B3A2}"/>
    <dgm:cxn modelId="{DF1913C5-708D-4446-B97A-13D1A6D51620}" type="presOf" srcId="{33088F65-956C-459A-8624-C3D379B83380}" destId="{F402C0A1-7297-4B17-B6D5-15AF542959C7}" srcOrd="0" destOrd="0" presId="urn:microsoft.com/office/officeart/2008/layout/VerticalCurvedList"/>
    <dgm:cxn modelId="{E2065E69-66B3-4DA5-A689-88ADCF6E6D03}" type="presParOf" srcId="{1F4D583F-BEAF-4E05-9295-F517164D91C6}" destId="{F4937C80-DB1A-4796-A372-946806EC5E7A}" srcOrd="0" destOrd="0" presId="urn:microsoft.com/office/officeart/2008/layout/VerticalCurvedList"/>
    <dgm:cxn modelId="{E93AFC8F-938D-431F-B8FB-11CC2C4AD307}" type="presParOf" srcId="{F4937C80-DB1A-4796-A372-946806EC5E7A}" destId="{7DA9C365-2147-4C99-9C9E-6F87D06971C8}" srcOrd="0" destOrd="0" presId="urn:microsoft.com/office/officeart/2008/layout/VerticalCurvedList"/>
    <dgm:cxn modelId="{6EBD237D-1E7D-43EA-86FC-FDB90A992B8F}" type="presParOf" srcId="{7DA9C365-2147-4C99-9C9E-6F87D06971C8}" destId="{4AB57F3A-6822-4A64-929A-82DD1173905C}" srcOrd="0" destOrd="0" presId="urn:microsoft.com/office/officeart/2008/layout/VerticalCurvedList"/>
    <dgm:cxn modelId="{8EF6A581-9055-432C-84B4-9B6D5BDD98DC}" type="presParOf" srcId="{7DA9C365-2147-4C99-9C9E-6F87D06971C8}" destId="{3CA10331-5B3C-4A51-8AA3-95A39DF1149C}" srcOrd="1" destOrd="0" presId="urn:microsoft.com/office/officeart/2008/layout/VerticalCurvedList"/>
    <dgm:cxn modelId="{09AEC562-4A0B-4923-8948-7738C7D5FEF3}" type="presParOf" srcId="{7DA9C365-2147-4C99-9C9E-6F87D06971C8}" destId="{B9D701CB-E54D-433D-8DC5-383C8B88C5AB}" srcOrd="2" destOrd="0" presId="urn:microsoft.com/office/officeart/2008/layout/VerticalCurvedList"/>
    <dgm:cxn modelId="{2F4A7C34-9B60-40C7-A024-9CA55F3C52F8}" type="presParOf" srcId="{7DA9C365-2147-4C99-9C9E-6F87D06971C8}" destId="{77EBA4B3-0D46-40C1-ACDD-787C2EECAC48}" srcOrd="3" destOrd="0" presId="urn:microsoft.com/office/officeart/2008/layout/VerticalCurvedList"/>
    <dgm:cxn modelId="{63082D7D-537F-451F-80E6-BB38229E3454}" type="presParOf" srcId="{F4937C80-DB1A-4796-A372-946806EC5E7A}" destId="{0DB93C16-0159-4F10-AA12-AFA9FF09F0DD}" srcOrd="1" destOrd="0" presId="urn:microsoft.com/office/officeart/2008/layout/VerticalCurvedList"/>
    <dgm:cxn modelId="{3C0DE1EA-56DC-4B6D-B386-B507CAD123F0}" type="presParOf" srcId="{F4937C80-DB1A-4796-A372-946806EC5E7A}" destId="{69DF29E6-EB67-4CE8-8737-7F50C6473BF5}" srcOrd="2" destOrd="0" presId="urn:microsoft.com/office/officeart/2008/layout/VerticalCurvedList"/>
    <dgm:cxn modelId="{59133322-53E2-4960-B63D-FFCC7AF61851}" type="presParOf" srcId="{69DF29E6-EB67-4CE8-8737-7F50C6473BF5}" destId="{A23DEDED-CD0F-4FC2-877C-4FEBEA52C2E5}" srcOrd="0" destOrd="0" presId="urn:microsoft.com/office/officeart/2008/layout/VerticalCurvedList"/>
    <dgm:cxn modelId="{1C54A161-0718-4E01-A7EE-1668228B8896}" type="presParOf" srcId="{F4937C80-DB1A-4796-A372-946806EC5E7A}" destId="{F402C0A1-7297-4B17-B6D5-15AF542959C7}" srcOrd="3" destOrd="0" presId="urn:microsoft.com/office/officeart/2008/layout/VerticalCurvedList"/>
    <dgm:cxn modelId="{512CC14D-DE9A-4D7E-9701-DB27E1D41E48}" type="presParOf" srcId="{F4937C80-DB1A-4796-A372-946806EC5E7A}" destId="{EEF7E6B6-1200-47A7-B8AE-FD01BAF65F19}" srcOrd="4" destOrd="0" presId="urn:microsoft.com/office/officeart/2008/layout/VerticalCurvedList"/>
    <dgm:cxn modelId="{3E5773F4-CC71-4902-ABCE-78F75BA923AF}" type="presParOf" srcId="{EEF7E6B6-1200-47A7-B8AE-FD01BAF65F19}" destId="{B3ECA41F-14DF-4FD2-83B0-A61068A70C23}" srcOrd="0" destOrd="0" presId="urn:microsoft.com/office/officeart/2008/layout/VerticalCurvedList"/>
    <dgm:cxn modelId="{0A3D1317-597B-43A8-BAAE-40C4246403CA}" type="presParOf" srcId="{F4937C80-DB1A-4796-A372-946806EC5E7A}" destId="{DFADCA87-BD4B-41E1-BABD-959FAA82AB5F}" srcOrd="5" destOrd="0" presId="urn:microsoft.com/office/officeart/2008/layout/VerticalCurvedList"/>
    <dgm:cxn modelId="{65C9D88A-B5C5-4E54-A0BA-10EBD75EFC85}" type="presParOf" srcId="{F4937C80-DB1A-4796-A372-946806EC5E7A}" destId="{32B4161C-F157-4599-8DC1-B5AA941F70FF}" srcOrd="6" destOrd="0" presId="urn:microsoft.com/office/officeart/2008/layout/VerticalCurvedList"/>
    <dgm:cxn modelId="{7EA5DEF7-B644-4E48-8DB0-BA055F85C67A}" type="presParOf" srcId="{32B4161C-F157-4599-8DC1-B5AA941F70FF}" destId="{3ED03F4E-DE29-49E6-AE0C-0CF2566F03A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6A6B8B-2B46-434F-AC36-1B473F8ACB8C}">
      <dsp:nvSpPr>
        <dsp:cNvPr id="0" name=""/>
        <dsp:cNvSpPr/>
      </dsp:nvSpPr>
      <dsp:spPr>
        <a:xfrm>
          <a:off x="715908" y="0"/>
          <a:ext cx="8113629" cy="2389537"/>
        </a:xfrm>
        <a:prstGeom prst="rightArrow">
          <a:avLst/>
        </a:prstGeom>
        <a:solidFill>
          <a:srgbClr val="C0504D">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E6F3B0F9-6D2D-47D2-8D51-045062597E6A}">
      <dsp:nvSpPr>
        <dsp:cNvPr id="0" name=""/>
        <dsp:cNvSpPr/>
      </dsp:nvSpPr>
      <dsp:spPr>
        <a:xfrm>
          <a:off x="3262" y="880673"/>
          <a:ext cx="2119760" cy="628190"/>
        </a:xfrm>
        <a:prstGeom prst="roundRect">
          <a:avLst/>
        </a:prstGeom>
        <a:solidFill>
          <a:srgbClr val="FF000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ysClr val="window" lastClr="FFFFFF"/>
              </a:solidFill>
              <a:latin typeface="Calibri"/>
              <a:ea typeface="宋体" panose="02010600030101010101" pitchFamily="2" charset="-122"/>
              <a:cs typeface="+mn-cs"/>
            </a:rPr>
            <a:t>采集信息</a:t>
          </a:r>
        </a:p>
      </dsp:txBody>
      <dsp:txXfrm>
        <a:off x="33928" y="911339"/>
        <a:ext cx="2058428" cy="566858"/>
      </dsp:txXfrm>
    </dsp:sp>
    <dsp:sp modelId="{04EA20F1-42F8-4ED5-9402-F57EF11C0BFD}">
      <dsp:nvSpPr>
        <dsp:cNvPr id="0" name=""/>
        <dsp:cNvSpPr/>
      </dsp:nvSpPr>
      <dsp:spPr>
        <a:xfrm>
          <a:off x="2476316" y="880673"/>
          <a:ext cx="2119760" cy="628190"/>
        </a:xfrm>
        <a:prstGeom prst="roundRect">
          <a:avLst/>
        </a:prstGeom>
        <a:solidFill>
          <a:srgbClr val="00B05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ysClr val="window" lastClr="FFFFFF"/>
              </a:solidFill>
              <a:latin typeface="Calibri"/>
              <a:ea typeface="宋体" panose="02010600030101010101" pitchFamily="2" charset="-122"/>
              <a:cs typeface="+mn-cs"/>
            </a:rPr>
            <a:t>选择目标</a:t>
          </a:r>
        </a:p>
      </dsp:txBody>
      <dsp:txXfrm>
        <a:off x="2506982" y="911339"/>
        <a:ext cx="2058428" cy="566858"/>
      </dsp:txXfrm>
    </dsp:sp>
    <dsp:sp modelId="{56A2B2F8-0A11-4C8C-B3CD-111DECB39861}">
      <dsp:nvSpPr>
        <dsp:cNvPr id="0" name=""/>
        <dsp:cNvSpPr/>
      </dsp:nvSpPr>
      <dsp:spPr>
        <a:xfrm>
          <a:off x="4949369" y="880673"/>
          <a:ext cx="2119760" cy="628190"/>
        </a:xfrm>
        <a:prstGeom prst="roundRect">
          <a:avLst/>
        </a:prstGeom>
        <a:solidFill>
          <a:srgbClr val="7030A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ysClr val="window" lastClr="FFFFFF"/>
              </a:solidFill>
              <a:latin typeface="Calibri"/>
              <a:ea typeface="宋体" panose="02010600030101010101" pitchFamily="2" charset="-122"/>
              <a:cs typeface="+mn-cs"/>
            </a:rPr>
            <a:t>建立信任</a:t>
          </a:r>
        </a:p>
      </dsp:txBody>
      <dsp:txXfrm>
        <a:off x="4980035" y="911339"/>
        <a:ext cx="2058428" cy="566858"/>
      </dsp:txXfrm>
    </dsp:sp>
    <dsp:sp modelId="{B761A3BE-E86A-442E-8C01-4D6441CD73BC}">
      <dsp:nvSpPr>
        <dsp:cNvPr id="0" name=""/>
        <dsp:cNvSpPr/>
      </dsp:nvSpPr>
      <dsp:spPr>
        <a:xfrm>
          <a:off x="7422423" y="880673"/>
          <a:ext cx="2119760" cy="628190"/>
        </a:xfrm>
        <a:prstGeom prst="roundRect">
          <a:avLst/>
        </a:prstGeom>
        <a:solidFill>
          <a:srgbClr val="0070C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ysClr val="window" lastClr="FFFFFF"/>
              </a:solidFill>
              <a:latin typeface="Calibri"/>
              <a:ea typeface="宋体" panose="02010600030101010101" pitchFamily="2" charset="-122"/>
              <a:cs typeface="+mn-cs"/>
            </a:rPr>
            <a:t>实施攻击</a:t>
          </a:r>
        </a:p>
      </dsp:txBody>
      <dsp:txXfrm>
        <a:off x="7453089" y="911339"/>
        <a:ext cx="2058428" cy="566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10331-5B3C-4A51-8AA3-95A39DF1149C}">
      <dsp:nvSpPr>
        <dsp:cNvPr id="0" name=""/>
        <dsp:cNvSpPr/>
      </dsp:nvSpPr>
      <dsp:spPr>
        <a:xfrm>
          <a:off x="-5721008" y="-875857"/>
          <a:ext cx="6812517" cy="6812517"/>
        </a:xfrm>
        <a:prstGeom prst="blockArc">
          <a:avLst>
            <a:gd name="adj1" fmla="val 18900000"/>
            <a:gd name="adj2" fmla="val 2700000"/>
            <a:gd name="adj3" fmla="val 317"/>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B93C16-0159-4F10-AA12-AFA9FF09F0DD}">
      <dsp:nvSpPr>
        <dsp:cNvPr id="0" name=""/>
        <dsp:cNvSpPr/>
      </dsp:nvSpPr>
      <dsp:spPr>
        <a:xfrm>
          <a:off x="702439" y="380288"/>
          <a:ext cx="7879711" cy="126374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3402"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b="0" i="0" kern="1200" dirty="0">
              <a:solidFill>
                <a:schemeClr val="bg1"/>
              </a:solidFill>
              <a:latin typeface="+mn-ea"/>
              <a:ea typeface="+mn-ea"/>
            </a:rPr>
            <a:t>安全策略是指导员工行为，保护企业信息系统与敏感数据所必须遵循的规则。</a:t>
          </a:r>
          <a:endParaRPr lang="en-US" altLang="zh-CN" sz="1400" b="0" i="0" kern="1200" dirty="0">
            <a:solidFill>
              <a:schemeClr val="bg1"/>
            </a:solidFill>
            <a:latin typeface="+mn-ea"/>
            <a:ea typeface="+mn-ea"/>
          </a:endParaRPr>
        </a:p>
        <a:p>
          <a:pPr marL="0" lvl="0" indent="0" algn="l" defTabSz="622300">
            <a:lnSpc>
              <a:spcPct val="90000"/>
            </a:lnSpc>
            <a:spcBef>
              <a:spcPct val="0"/>
            </a:spcBef>
            <a:spcAft>
              <a:spcPct val="35000"/>
            </a:spcAft>
            <a:buNone/>
          </a:pPr>
          <a:endParaRPr lang="zh-CN" altLang="en-US" sz="1600" kern="1200" dirty="0">
            <a:solidFill>
              <a:schemeClr val="bg1"/>
            </a:solidFill>
          </a:endParaRPr>
        </a:p>
      </dsp:txBody>
      <dsp:txXfrm>
        <a:off x="702439" y="380288"/>
        <a:ext cx="7879711" cy="1263742"/>
      </dsp:txXfrm>
    </dsp:sp>
    <dsp:sp modelId="{A23DEDED-CD0F-4FC2-877C-4FEBEA52C2E5}">
      <dsp:nvSpPr>
        <dsp:cNvPr id="0" name=""/>
        <dsp:cNvSpPr/>
      </dsp:nvSpPr>
      <dsp:spPr>
        <a:xfrm>
          <a:off x="69839" y="379560"/>
          <a:ext cx="1265200" cy="126520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02C0A1-7297-4B17-B6D5-15AF542959C7}">
      <dsp:nvSpPr>
        <dsp:cNvPr id="0" name=""/>
        <dsp:cNvSpPr/>
      </dsp:nvSpPr>
      <dsp:spPr>
        <a:xfrm>
          <a:off x="1070359" y="1869212"/>
          <a:ext cx="7511791" cy="1322377"/>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3402"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b="0" i="0" kern="1200" dirty="0">
              <a:solidFill>
                <a:schemeClr val="bg1"/>
              </a:solidFill>
              <a:latin typeface="+mn-ea"/>
              <a:ea typeface="+mn-ea"/>
            </a:rPr>
            <a:t>必要的安全控制措施在一定程度上，能够缓解攻击所带来的损害。从企业信息资产调查开始，分离地看待每一个敏感的，关键的资产，寻找攻击者使用社会工程学策略可能危及这些资料安全的方法，实施相应的控制措施。</a:t>
          </a:r>
        </a:p>
      </dsp:txBody>
      <dsp:txXfrm>
        <a:off x="1070359" y="1869212"/>
        <a:ext cx="7511791" cy="1322377"/>
      </dsp:txXfrm>
    </dsp:sp>
    <dsp:sp modelId="{B3ECA41F-14DF-4FD2-83B0-A61068A70C23}">
      <dsp:nvSpPr>
        <dsp:cNvPr id="0" name=""/>
        <dsp:cNvSpPr/>
      </dsp:nvSpPr>
      <dsp:spPr>
        <a:xfrm>
          <a:off x="437759" y="1897800"/>
          <a:ext cx="1265200" cy="1265200"/>
        </a:xfrm>
        <a:prstGeom prst="ellipse">
          <a:avLst/>
        </a:prstGeom>
        <a:solidFill>
          <a:schemeClr val="lt1">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sp>
    <dsp:sp modelId="{DFADCA87-BD4B-41E1-BABD-959FAA82AB5F}">
      <dsp:nvSpPr>
        <dsp:cNvPr id="0" name=""/>
        <dsp:cNvSpPr/>
      </dsp:nvSpPr>
      <dsp:spPr>
        <a:xfrm>
          <a:off x="702439" y="3415449"/>
          <a:ext cx="7879711" cy="1266384"/>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3402"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b="0" i="0" kern="1200" dirty="0">
              <a:solidFill>
                <a:schemeClr val="bg1"/>
              </a:solidFill>
              <a:latin typeface="+mn-ea"/>
              <a:ea typeface="+mn-ea"/>
            </a:rPr>
            <a:t>安全培训能够让企业的所有员工了解公司的安全策略与控制程序。</a:t>
          </a:r>
          <a:endParaRPr lang="en-US" altLang="zh-CN" sz="1400" b="0" i="0" kern="1200" dirty="0">
            <a:solidFill>
              <a:schemeClr val="bg1"/>
            </a:solidFill>
            <a:latin typeface="+mn-ea"/>
            <a:ea typeface="+mn-ea"/>
          </a:endParaRPr>
        </a:p>
        <a:p>
          <a:pPr marL="0" lvl="0" indent="0" algn="l" defTabSz="622300">
            <a:lnSpc>
              <a:spcPct val="90000"/>
            </a:lnSpc>
            <a:spcBef>
              <a:spcPct val="0"/>
            </a:spcBef>
            <a:spcAft>
              <a:spcPct val="35000"/>
            </a:spcAft>
            <a:buNone/>
          </a:pPr>
          <a:r>
            <a:rPr lang="zh-CN" altLang="en-US" sz="1400" b="0" i="0" kern="1200" dirty="0">
              <a:solidFill>
                <a:schemeClr val="bg1"/>
              </a:solidFill>
              <a:latin typeface="+mn-ea"/>
              <a:ea typeface="+mn-ea"/>
            </a:rPr>
            <a:t>改变组织的思维方式，持续地对员工进行培训，协助其识别安全威胁，及潜在的攻击方式；并提升个人成就感，每个人正在为公司的安全做出贡献</a:t>
          </a:r>
          <a:r>
            <a:rPr lang="zh-CN" altLang="en-US" sz="1800" kern="1200" dirty="0">
              <a:solidFill>
                <a:schemeClr val="bg1"/>
              </a:solidFill>
            </a:rPr>
            <a:t>。</a:t>
          </a:r>
        </a:p>
      </dsp:txBody>
      <dsp:txXfrm>
        <a:off x="702439" y="3415449"/>
        <a:ext cx="7879711" cy="1266384"/>
      </dsp:txXfrm>
    </dsp:sp>
    <dsp:sp modelId="{3ED03F4E-DE29-49E6-AE0C-0CF2566F03AF}">
      <dsp:nvSpPr>
        <dsp:cNvPr id="0" name=""/>
        <dsp:cNvSpPr/>
      </dsp:nvSpPr>
      <dsp:spPr>
        <a:xfrm>
          <a:off x="69839" y="3416041"/>
          <a:ext cx="1265200" cy="1265200"/>
        </a:xfrm>
        <a:prstGeom prst="ellipse">
          <a:avLst/>
        </a:prstGeom>
        <a:solidFill>
          <a:schemeClr val="lt1">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6A73F-70B9-4104-9040-6F20964ED1D2}" type="datetimeFigureOut">
              <a:rPr lang="zh-CN" altLang="en-US" smtClean="0"/>
              <a:t>2020/10/30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812C05-3554-4FA0-A254-DCF1D24EFBDB}" type="slidenum">
              <a:rPr lang="zh-CN" altLang="en-US" smtClean="0"/>
              <a:t>‹#›</a:t>
            </a:fld>
            <a:endParaRPr lang="zh-CN" altLang="en-US"/>
          </a:p>
        </p:txBody>
      </p:sp>
    </p:spTree>
    <p:extLst>
      <p:ext uri="{BB962C8B-B14F-4D97-AF65-F5344CB8AC3E}">
        <p14:creationId xmlns:p14="http://schemas.microsoft.com/office/powerpoint/2010/main" val="1161749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87C4DA-E0FD-49E5-87A2-6498FE813F51}" type="datetimeFigureOut">
              <a:rPr lang="zh-CN" altLang="en-US" smtClean="0"/>
              <a:t>2020/10/30</a:t>
            </a:fld>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0C82D-2687-4AEF-B221-55CB30CBFBDB}" type="slidenum">
              <a:rPr lang="zh-CN" altLang="en-US" smtClean="0"/>
              <a:t>‹#›</a:t>
            </a:fld>
            <a:endParaRPr lang="zh-CN" altLang="en-US"/>
          </a:p>
        </p:txBody>
      </p:sp>
    </p:spTree>
    <p:extLst>
      <p:ext uri="{BB962C8B-B14F-4D97-AF65-F5344CB8AC3E}">
        <p14:creationId xmlns:p14="http://schemas.microsoft.com/office/powerpoint/2010/main" val="749661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2</a:t>
            </a:fld>
            <a:endParaRPr lang="zh-CN" altLang="en-US"/>
          </a:p>
        </p:txBody>
      </p:sp>
    </p:spTree>
    <p:extLst>
      <p:ext uri="{BB962C8B-B14F-4D97-AF65-F5344CB8AC3E}">
        <p14:creationId xmlns:p14="http://schemas.microsoft.com/office/powerpoint/2010/main" val="609537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11</a:t>
            </a:fld>
            <a:endParaRPr lang="zh-CN" altLang="en-US"/>
          </a:p>
        </p:txBody>
      </p:sp>
    </p:spTree>
    <p:extLst>
      <p:ext uri="{BB962C8B-B14F-4D97-AF65-F5344CB8AC3E}">
        <p14:creationId xmlns:p14="http://schemas.microsoft.com/office/powerpoint/2010/main" val="74635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12</a:t>
            </a:fld>
            <a:endParaRPr lang="zh-CN" altLang="en-US"/>
          </a:p>
        </p:txBody>
      </p:sp>
    </p:spTree>
    <p:extLst>
      <p:ext uri="{BB962C8B-B14F-4D97-AF65-F5344CB8AC3E}">
        <p14:creationId xmlns:p14="http://schemas.microsoft.com/office/powerpoint/2010/main" val="2689520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8DB4F-5100-43F9-94F8-AB2A9D570A54}" type="slidenum">
              <a:rPr lang="zh-CN" altLang="en-US" smtClean="0"/>
              <a:t>13</a:t>
            </a:fld>
            <a:endParaRPr lang="zh-CN" altLang="en-US"/>
          </a:p>
        </p:txBody>
      </p:sp>
    </p:spTree>
    <p:extLst>
      <p:ext uri="{BB962C8B-B14F-4D97-AF65-F5344CB8AC3E}">
        <p14:creationId xmlns:p14="http://schemas.microsoft.com/office/powerpoint/2010/main" val="2990654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15</a:t>
            </a:fld>
            <a:endParaRPr lang="zh-CN" altLang="en-US"/>
          </a:p>
        </p:txBody>
      </p:sp>
    </p:spTree>
    <p:extLst>
      <p:ext uri="{BB962C8B-B14F-4D97-AF65-F5344CB8AC3E}">
        <p14:creationId xmlns:p14="http://schemas.microsoft.com/office/powerpoint/2010/main" val="255909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16</a:t>
            </a:fld>
            <a:endParaRPr lang="zh-CN" altLang="en-US"/>
          </a:p>
        </p:txBody>
      </p:sp>
    </p:spTree>
    <p:extLst>
      <p:ext uri="{BB962C8B-B14F-4D97-AF65-F5344CB8AC3E}">
        <p14:creationId xmlns:p14="http://schemas.microsoft.com/office/powerpoint/2010/main" val="1492152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17</a:t>
            </a:fld>
            <a:endParaRPr lang="zh-CN" altLang="en-US"/>
          </a:p>
        </p:txBody>
      </p:sp>
    </p:spTree>
    <p:extLst>
      <p:ext uri="{BB962C8B-B14F-4D97-AF65-F5344CB8AC3E}">
        <p14:creationId xmlns:p14="http://schemas.microsoft.com/office/powerpoint/2010/main" val="321098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18</a:t>
            </a:fld>
            <a:endParaRPr lang="zh-CN" altLang="en-US"/>
          </a:p>
        </p:txBody>
      </p:sp>
    </p:spTree>
    <p:extLst>
      <p:ext uri="{BB962C8B-B14F-4D97-AF65-F5344CB8AC3E}">
        <p14:creationId xmlns:p14="http://schemas.microsoft.com/office/powerpoint/2010/main" val="2909560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8DB4F-5100-43F9-94F8-AB2A9D570A54}" type="slidenum">
              <a:rPr lang="zh-CN" altLang="en-US" smtClean="0"/>
              <a:t>19</a:t>
            </a:fld>
            <a:endParaRPr lang="zh-CN" altLang="en-US"/>
          </a:p>
        </p:txBody>
      </p:sp>
    </p:spTree>
    <p:extLst>
      <p:ext uri="{BB962C8B-B14F-4D97-AF65-F5344CB8AC3E}">
        <p14:creationId xmlns:p14="http://schemas.microsoft.com/office/powerpoint/2010/main" val="2364321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20</a:t>
            </a:fld>
            <a:endParaRPr lang="zh-CN" altLang="en-US"/>
          </a:p>
        </p:txBody>
      </p:sp>
    </p:spTree>
    <p:extLst>
      <p:ext uri="{BB962C8B-B14F-4D97-AF65-F5344CB8AC3E}">
        <p14:creationId xmlns:p14="http://schemas.microsoft.com/office/powerpoint/2010/main" val="887585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21</a:t>
            </a:fld>
            <a:endParaRPr lang="zh-CN" altLang="en-US"/>
          </a:p>
        </p:txBody>
      </p:sp>
    </p:spTree>
    <p:extLst>
      <p:ext uri="{BB962C8B-B14F-4D97-AF65-F5344CB8AC3E}">
        <p14:creationId xmlns:p14="http://schemas.microsoft.com/office/powerpoint/2010/main" val="3585879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3</a:t>
            </a:fld>
            <a:endParaRPr lang="zh-CN" altLang="en-US"/>
          </a:p>
        </p:txBody>
      </p:sp>
    </p:spTree>
    <p:extLst>
      <p:ext uri="{BB962C8B-B14F-4D97-AF65-F5344CB8AC3E}">
        <p14:creationId xmlns:p14="http://schemas.microsoft.com/office/powerpoint/2010/main" val="1815256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22</a:t>
            </a:fld>
            <a:endParaRPr lang="zh-CN" altLang="en-US"/>
          </a:p>
        </p:txBody>
      </p:sp>
    </p:spTree>
    <p:extLst>
      <p:ext uri="{BB962C8B-B14F-4D97-AF65-F5344CB8AC3E}">
        <p14:creationId xmlns:p14="http://schemas.microsoft.com/office/powerpoint/2010/main" val="2370891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23</a:t>
            </a:fld>
            <a:endParaRPr lang="zh-CN" altLang="en-US"/>
          </a:p>
        </p:txBody>
      </p:sp>
    </p:spTree>
    <p:extLst>
      <p:ext uri="{BB962C8B-B14F-4D97-AF65-F5344CB8AC3E}">
        <p14:creationId xmlns:p14="http://schemas.microsoft.com/office/powerpoint/2010/main" val="796636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24</a:t>
            </a:fld>
            <a:endParaRPr lang="zh-CN" altLang="en-US"/>
          </a:p>
        </p:txBody>
      </p:sp>
    </p:spTree>
    <p:extLst>
      <p:ext uri="{BB962C8B-B14F-4D97-AF65-F5344CB8AC3E}">
        <p14:creationId xmlns:p14="http://schemas.microsoft.com/office/powerpoint/2010/main" val="4220288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8DB4F-5100-43F9-94F8-AB2A9D570A54}" type="slidenum">
              <a:rPr lang="zh-CN" altLang="en-US" smtClean="0"/>
              <a:t>25</a:t>
            </a:fld>
            <a:endParaRPr lang="zh-CN" altLang="en-US"/>
          </a:p>
        </p:txBody>
      </p:sp>
    </p:spTree>
    <p:extLst>
      <p:ext uri="{BB962C8B-B14F-4D97-AF65-F5344CB8AC3E}">
        <p14:creationId xmlns:p14="http://schemas.microsoft.com/office/powerpoint/2010/main" val="2868083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498DB4F-5100-43F9-94F8-AB2A9D570A54}" type="slidenum">
              <a:rPr lang="zh-CN" altLang="en-US" smtClean="0"/>
              <a:t>26</a:t>
            </a:fld>
            <a:endParaRPr lang="zh-CN" altLang="en-US"/>
          </a:p>
        </p:txBody>
      </p:sp>
    </p:spTree>
    <p:extLst>
      <p:ext uri="{BB962C8B-B14F-4D97-AF65-F5344CB8AC3E}">
        <p14:creationId xmlns:p14="http://schemas.microsoft.com/office/powerpoint/2010/main" val="79469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8DB4F-5100-43F9-94F8-AB2A9D570A54}" type="slidenum">
              <a:rPr lang="zh-CN" altLang="en-US" smtClean="0"/>
              <a:t>28</a:t>
            </a:fld>
            <a:endParaRPr lang="zh-CN" altLang="en-US"/>
          </a:p>
        </p:txBody>
      </p:sp>
    </p:spTree>
    <p:extLst>
      <p:ext uri="{BB962C8B-B14F-4D97-AF65-F5344CB8AC3E}">
        <p14:creationId xmlns:p14="http://schemas.microsoft.com/office/powerpoint/2010/main" val="2072480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29</a:t>
            </a:fld>
            <a:endParaRPr lang="zh-CN" altLang="en-US"/>
          </a:p>
        </p:txBody>
      </p:sp>
    </p:spTree>
    <p:extLst>
      <p:ext uri="{BB962C8B-B14F-4D97-AF65-F5344CB8AC3E}">
        <p14:creationId xmlns:p14="http://schemas.microsoft.com/office/powerpoint/2010/main" val="2284210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30</a:t>
            </a:fld>
            <a:endParaRPr lang="zh-CN" altLang="en-US"/>
          </a:p>
        </p:txBody>
      </p:sp>
    </p:spTree>
    <p:extLst>
      <p:ext uri="{BB962C8B-B14F-4D97-AF65-F5344CB8AC3E}">
        <p14:creationId xmlns:p14="http://schemas.microsoft.com/office/powerpoint/2010/main" val="590548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pPr>
              <a:defRPr/>
            </a:pPr>
            <a:endParaRPr lang="en-US" altLang="zh-CN" dirty="0">
              <a:solidFill>
                <a:schemeClr val="bg1"/>
              </a:solidFill>
              <a:latin typeface="+mn-ea"/>
            </a:endParaRPr>
          </a:p>
        </p:txBody>
      </p:sp>
      <p:sp>
        <p:nvSpPr>
          <p:cNvPr id="4" name="灯片编号占位符 3"/>
          <p:cNvSpPr>
            <a:spLocks noGrp="1"/>
          </p:cNvSpPr>
          <p:nvPr>
            <p:ph type="sldNum" sz="quarter" idx="10"/>
          </p:nvPr>
        </p:nvSpPr>
        <p:spPr/>
        <p:txBody>
          <a:bodyPr/>
          <a:lstStyle/>
          <a:p>
            <a:fld id="{B498DB4F-5100-43F9-94F8-AB2A9D570A54}" type="slidenum">
              <a:rPr lang="zh-CN" altLang="en-US" smtClean="0"/>
              <a:t>31</a:t>
            </a:fld>
            <a:endParaRPr lang="zh-CN" altLang="en-US"/>
          </a:p>
        </p:txBody>
      </p:sp>
    </p:spTree>
    <p:extLst>
      <p:ext uri="{BB962C8B-B14F-4D97-AF65-F5344CB8AC3E}">
        <p14:creationId xmlns:p14="http://schemas.microsoft.com/office/powerpoint/2010/main" val="2738698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B498DB4F-5100-43F9-94F8-AB2A9D570A54}" type="slidenum">
              <a:rPr lang="zh-CN" altLang="en-US" smtClean="0"/>
              <a:t>32</a:t>
            </a:fld>
            <a:endParaRPr lang="zh-CN" altLang="en-US"/>
          </a:p>
        </p:txBody>
      </p:sp>
    </p:spTree>
    <p:extLst>
      <p:ext uri="{BB962C8B-B14F-4D97-AF65-F5344CB8AC3E}">
        <p14:creationId xmlns:p14="http://schemas.microsoft.com/office/powerpoint/2010/main" val="272661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8DB4F-5100-43F9-94F8-AB2A9D570A54}" type="slidenum">
              <a:rPr lang="zh-CN" altLang="en-US" smtClean="0"/>
              <a:t>4</a:t>
            </a:fld>
            <a:endParaRPr lang="zh-CN" altLang="en-US"/>
          </a:p>
        </p:txBody>
      </p:sp>
    </p:spTree>
    <p:extLst>
      <p:ext uri="{BB962C8B-B14F-4D97-AF65-F5344CB8AC3E}">
        <p14:creationId xmlns:p14="http://schemas.microsoft.com/office/powerpoint/2010/main" val="1723129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685800" y="1143000"/>
            <a:ext cx="5486400" cy="30861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B14D593-82A6-4106-9C5F-1E16B8887195}" type="slidenum">
              <a:rPr lang="zh-CN" altLang="en-US" smtClean="0"/>
              <a:pPr/>
              <a:t>33</a:t>
            </a:fld>
            <a:endParaRPr lang="zh-CN" altLang="en-US"/>
          </a:p>
        </p:txBody>
      </p:sp>
    </p:spTree>
    <p:extLst>
      <p:ext uri="{BB962C8B-B14F-4D97-AF65-F5344CB8AC3E}">
        <p14:creationId xmlns:p14="http://schemas.microsoft.com/office/powerpoint/2010/main" val="3994685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8DB4F-5100-43F9-94F8-AB2A9D570A54}" type="slidenum">
              <a:rPr lang="zh-CN" altLang="en-US" smtClean="0"/>
              <a:t>34</a:t>
            </a:fld>
            <a:endParaRPr lang="zh-CN" altLang="en-US"/>
          </a:p>
        </p:txBody>
      </p:sp>
    </p:spTree>
    <p:extLst>
      <p:ext uri="{BB962C8B-B14F-4D97-AF65-F5344CB8AC3E}">
        <p14:creationId xmlns:p14="http://schemas.microsoft.com/office/powerpoint/2010/main" val="607857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8DB4F-5100-43F9-94F8-AB2A9D570A54}" type="slidenum">
              <a:rPr lang="zh-CN" altLang="en-US" smtClean="0"/>
              <a:t>35</a:t>
            </a:fld>
            <a:endParaRPr lang="zh-CN" altLang="en-US"/>
          </a:p>
        </p:txBody>
      </p:sp>
    </p:spTree>
    <p:extLst>
      <p:ext uri="{BB962C8B-B14F-4D97-AF65-F5344CB8AC3E}">
        <p14:creationId xmlns:p14="http://schemas.microsoft.com/office/powerpoint/2010/main" val="2324256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华住旗下酒店开房记录全泄露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疑似华住公司程序员将数据库连接方式上传至</a:t>
            </a:r>
            <a:r>
              <a:rPr lang="en-US" altLang="zh-CN" sz="1200" b="0" i="0" kern="1200" dirty="0" err="1">
                <a:solidFill>
                  <a:schemeClr val="tx1"/>
                </a:solidFill>
                <a:effectLst/>
                <a:latin typeface="+mn-lt"/>
                <a:ea typeface="+mn-ea"/>
                <a:cs typeface="+mn-cs"/>
              </a:rPr>
              <a:t>github</a:t>
            </a:r>
            <a:r>
              <a:rPr lang="zh-CN" altLang="en-US" sz="1200" b="0" i="0" kern="1200" dirty="0">
                <a:solidFill>
                  <a:schemeClr val="tx1"/>
                </a:solidFill>
                <a:effectLst/>
                <a:latin typeface="+mn-lt"/>
                <a:ea typeface="+mn-ea"/>
                <a:cs typeface="+mn-cs"/>
              </a:rPr>
              <a:t>导致其泄露</a:t>
            </a:r>
            <a:br>
              <a:rPr lang="zh-CN" altLang="en-US" dirty="0"/>
            </a:b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36</a:t>
            </a:fld>
            <a:endParaRPr lang="zh-CN" altLang="en-US"/>
          </a:p>
        </p:txBody>
      </p:sp>
    </p:spTree>
    <p:extLst>
      <p:ext uri="{BB962C8B-B14F-4D97-AF65-F5344CB8AC3E}">
        <p14:creationId xmlns:p14="http://schemas.microsoft.com/office/powerpoint/2010/main" val="1479071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40</a:t>
            </a:fld>
            <a:endParaRPr lang="zh-CN" altLang="en-US"/>
          </a:p>
        </p:txBody>
      </p:sp>
    </p:spTree>
    <p:extLst>
      <p:ext uri="{BB962C8B-B14F-4D97-AF65-F5344CB8AC3E}">
        <p14:creationId xmlns:p14="http://schemas.microsoft.com/office/powerpoint/2010/main" val="201160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41</a:t>
            </a:fld>
            <a:endParaRPr lang="zh-CN" altLang="en-US"/>
          </a:p>
        </p:txBody>
      </p:sp>
    </p:spTree>
    <p:extLst>
      <p:ext uri="{BB962C8B-B14F-4D97-AF65-F5344CB8AC3E}">
        <p14:creationId xmlns:p14="http://schemas.microsoft.com/office/powerpoint/2010/main" val="1828609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8DB4F-5100-43F9-94F8-AB2A9D570A54}" type="slidenum">
              <a:rPr lang="zh-CN" altLang="en-US" smtClean="0"/>
              <a:t>42</a:t>
            </a:fld>
            <a:endParaRPr lang="zh-CN" altLang="en-US"/>
          </a:p>
        </p:txBody>
      </p:sp>
    </p:spTree>
    <p:extLst>
      <p:ext uri="{BB962C8B-B14F-4D97-AF65-F5344CB8AC3E}">
        <p14:creationId xmlns:p14="http://schemas.microsoft.com/office/powerpoint/2010/main" val="348507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43</a:t>
            </a:fld>
            <a:endParaRPr lang="zh-CN" altLang="en-US"/>
          </a:p>
        </p:txBody>
      </p:sp>
    </p:spTree>
    <p:extLst>
      <p:ext uri="{BB962C8B-B14F-4D97-AF65-F5344CB8AC3E}">
        <p14:creationId xmlns:p14="http://schemas.microsoft.com/office/powerpoint/2010/main" val="724208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lang="zh-CN" altLang="en-US" sz="1200" b="1" dirty="0">
                <a:solidFill>
                  <a:srgbClr val="FF0000"/>
                </a:solidFill>
              </a:rPr>
              <a:t>没有网络安全，就没有国家安全</a:t>
            </a:r>
            <a:endParaRPr lang="en-US" altLang="zh-CN" sz="1200" b="1" dirty="0">
              <a:solidFill>
                <a:srgbClr val="FF0000"/>
              </a:solidFill>
            </a:endParaRPr>
          </a:p>
          <a:p>
            <a:r>
              <a:rPr lang="zh-CN" altLang="en-US" sz="1200" b="1" dirty="0">
                <a:solidFill>
                  <a:srgbClr val="FF0000"/>
                </a:solidFill>
              </a:rPr>
              <a:t>这种环境下，我国成立了</a:t>
            </a:r>
            <a:r>
              <a:rPr lang="zh-CN" altLang="en-US" sz="1200" dirty="0"/>
              <a:t>中央网络安全和信息化领导小组。</a:t>
            </a:r>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44</a:t>
            </a:fld>
            <a:endParaRPr lang="zh-CN" altLang="en-US"/>
          </a:p>
        </p:txBody>
      </p:sp>
    </p:spTree>
    <p:extLst>
      <p:ext uri="{BB962C8B-B14F-4D97-AF65-F5344CB8AC3E}">
        <p14:creationId xmlns:p14="http://schemas.microsoft.com/office/powerpoint/2010/main" val="937254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lang="zh-CN" altLang="en-US" dirty="0"/>
              <a:t>利用网络实施犯罪，成本低，收益高。</a:t>
            </a:r>
            <a:endParaRPr lang="en-US" altLang="zh-CN" dirty="0"/>
          </a:p>
          <a:p>
            <a:r>
              <a:rPr lang="zh-CN" altLang="en-US" dirty="0"/>
              <a:t>大数据、云平台、虚拟化、</a:t>
            </a:r>
            <a:r>
              <a:rPr lang="en-US" altLang="zh-CN" dirty="0"/>
              <a:t>AI</a:t>
            </a:r>
            <a:r>
              <a:rPr lang="zh-CN" altLang="en-US"/>
              <a:t>人工智能等等</a:t>
            </a:r>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46</a:t>
            </a:fld>
            <a:endParaRPr lang="zh-CN" altLang="en-US"/>
          </a:p>
        </p:txBody>
      </p:sp>
    </p:spTree>
    <p:extLst>
      <p:ext uri="{BB962C8B-B14F-4D97-AF65-F5344CB8AC3E}">
        <p14:creationId xmlns:p14="http://schemas.microsoft.com/office/powerpoint/2010/main" val="294592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5</a:t>
            </a:fld>
            <a:endParaRPr lang="zh-CN" altLang="en-US"/>
          </a:p>
        </p:txBody>
      </p:sp>
    </p:spTree>
    <p:extLst>
      <p:ext uri="{BB962C8B-B14F-4D97-AF65-F5344CB8AC3E}">
        <p14:creationId xmlns:p14="http://schemas.microsoft.com/office/powerpoint/2010/main" val="1851522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47</a:t>
            </a:fld>
            <a:endParaRPr lang="zh-CN" altLang="en-US"/>
          </a:p>
        </p:txBody>
      </p:sp>
    </p:spTree>
    <p:extLst>
      <p:ext uri="{BB962C8B-B14F-4D97-AF65-F5344CB8AC3E}">
        <p14:creationId xmlns:p14="http://schemas.microsoft.com/office/powerpoint/2010/main" val="3982494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是比较全面，具有全面性。网络安全法比较全面和系统地确立了各个主体包括国家有关主管部门、网络运营者、网络使用者在网络安全保护方面的义务和责任。另外，它确立了保障网络的设备设施安全，网络运行安全、网络数据安全，以及网络信息安全等各方面的基本制度。它是我们网络安全领域里基础性的法律。</a:t>
            </a:r>
          </a:p>
          <a:p>
            <a:r>
              <a:rPr lang="zh-CN" altLang="en-US" sz="1200" b="0" i="0" kern="1200" dirty="0">
                <a:solidFill>
                  <a:schemeClr val="tx1"/>
                </a:solidFill>
                <a:effectLst/>
                <a:latin typeface="+mn-lt"/>
                <a:ea typeface="+mn-ea"/>
                <a:cs typeface="+mn-cs"/>
              </a:rPr>
              <a:t>二是非常有针对性。网络安全法从我们国家的国情出发，坚持问题导向，总结实践经验，也借鉴了其他国家的一些做法，建立保障网络安全的各项制度，重在管用、重在解决实际问题。</a:t>
            </a:r>
          </a:p>
          <a:p>
            <a:r>
              <a:rPr lang="zh-CN" altLang="en-US" sz="1200" b="0" i="0" kern="1200" dirty="0">
                <a:solidFill>
                  <a:schemeClr val="tx1"/>
                </a:solidFill>
                <a:effectLst/>
                <a:latin typeface="+mn-lt"/>
                <a:ea typeface="+mn-ea"/>
                <a:cs typeface="+mn-cs"/>
              </a:rPr>
              <a:t>三是具有协调性。网络安全法在立法过程中始终坚持安全与发展并重的原则，协调推进网络安全和发展。非常注重保护网络主体的合法权益，保障网络信息依法、有序、自由地流动，促进网络技术创新，最终实现以安全促发展，以发展来促安全这样一个目的。</a:t>
            </a:r>
          </a:p>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48</a:t>
            </a:fld>
            <a:endParaRPr lang="zh-CN" altLang="en-US"/>
          </a:p>
        </p:txBody>
      </p:sp>
    </p:spTree>
    <p:extLst>
      <p:ext uri="{BB962C8B-B14F-4D97-AF65-F5344CB8AC3E}">
        <p14:creationId xmlns:p14="http://schemas.microsoft.com/office/powerpoint/2010/main" val="19623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49</a:t>
            </a:fld>
            <a:endParaRPr lang="zh-CN" altLang="en-US"/>
          </a:p>
        </p:txBody>
      </p:sp>
    </p:spTree>
    <p:extLst>
      <p:ext uri="{BB962C8B-B14F-4D97-AF65-F5344CB8AC3E}">
        <p14:creationId xmlns:p14="http://schemas.microsoft.com/office/powerpoint/2010/main" val="10410198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50</a:t>
            </a:fld>
            <a:endParaRPr lang="zh-CN" altLang="en-US"/>
          </a:p>
        </p:txBody>
      </p:sp>
    </p:spTree>
    <p:extLst>
      <p:ext uri="{BB962C8B-B14F-4D97-AF65-F5344CB8AC3E}">
        <p14:creationId xmlns:p14="http://schemas.microsoft.com/office/powerpoint/2010/main" val="1062348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51</a:t>
            </a:fld>
            <a:endParaRPr lang="zh-CN" altLang="en-US"/>
          </a:p>
        </p:txBody>
      </p:sp>
    </p:spTree>
    <p:extLst>
      <p:ext uri="{BB962C8B-B14F-4D97-AF65-F5344CB8AC3E}">
        <p14:creationId xmlns:p14="http://schemas.microsoft.com/office/powerpoint/2010/main" val="2936682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6</a:t>
            </a:fld>
            <a:endParaRPr lang="zh-CN" altLang="en-US"/>
          </a:p>
        </p:txBody>
      </p:sp>
    </p:spTree>
    <p:extLst>
      <p:ext uri="{BB962C8B-B14F-4D97-AF65-F5344CB8AC3E}">
        <p14:creationId xmlns:p14="http://schemas.microsoft.com/office/powerpoint/2010/main" val="1422336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7</a:t>
            </a:fld>
            <a:endParaRPr lang="zh-CN" altLang="en-US"/>
          </a:p>
        </p:txBody>
      </p:sp>
    </p:spTree>
    <p:extLst>
      <p:ext uri="{BB962C8B-B14F-4D97-AF65-F5344CB8AC3E}">
        <p14:creationId xmlns:p14="http://schemas.microsoft.com/office/powerpoint/2010/main" val="255445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8</a:t>
            </a:fld>
            <a:endParaRPr lang="zh-CN" altLang="en-US"/>
          </a:p>
        </p:txBody>
      </p:sp>
    </p:spTree>
    <p:extLst>
      <p:ext uri="{BB962C8B-B14F-4D97-AF65-F5344CB8AC3E}">
        <p14:creationId xmlns:p14="http://schemas.microsoft.com/office/powerpoint/2010/main" val="291332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9</a:t>
            </a:fld>
            <a:endParaRPr lang="zh-CN" altLang="en-US"/>
          </a:p>
        </p:txBody>
      </p:sp>
    </p:spTree>
    <p:extLst>
      <p:ext uri="{BB962C8B-B14F-4D97-AF65-F5344CB8AC3E}">
        <p14:creationId xmlns:p14="http://schemas.microsoft.com/office/powerpoint/2010/main" val="2457873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10</a:t>
            </a:fld>
            <a:endParaRPr lang="zh-CN" altLang="en-US"/>
          </a:p>
        </p:txBody>
      </p:sp>
    </p:spTree>
    <p:extLst>
      <p:ext uri="{BB962C8B-B14F-4D97-AF65-F5344CB8AC3E}">
        <p14:creationId xmlns:p14="http://schemas.microsoft.com/office/powerpoint/2010/main" val="4173664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2" name="图片 11" descr="质量奖PPT-01.jpg"/>
          <p:cNvPicPr>
            <a:picLocks noChangeAspect="1"/>
          </p:cNvPicPr>
          <p:nvPr userDrawn="1"/>
        </p:nvPicPr>
        <p:blipFill>
          <a:blip r:embed="rId2" cstate="print"/>
          <a:stretch>
            <a:fillRect/>
          </a:stretch>
        </p:blipFill>
        <p:spPr>
          <a:xfrm>
            <a:off x="217714" y="326572"/>
            <a:ext cx="12192000" cy="6858000"/>
          </a:xfrm>
          <a:prstGeom prst="rect">
            <a:avLst/>
          </a:prstGeom>
        </p:spPr>
      </p:pic>
    </p:spTree>
    <p:extLst>
      <p:ext uri="{BB962C8B-B14F-4D97-AF65-F5344CB8AC3E}">
        <p14:creationId xmlns:p14="http://schemas.microsoft.com/office/powerpoint/2010/main" val="2586734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hasCustomPrompt="1"/>
          </p:nvPr>
        </p:nvSpPr>
        <p:spPr>
          <a:xfrm>
            <a:off x="1282534" y="1564368"/>
            <a:ext cx="10071266" cy="4351338"/>
          </a:xfrm>
          <a:prstGeom prst="rect">
            <a:avLst/>
          </a:prstGeom>
        </p:spPr>
        <p:txBody>
          <a:bodyPr vert="eaVert"/>
          <a:lstStyle>
            <a:lvl1pPr>
              <a:buClr>
                <a:srgbClr val="FF0000"/>
              </a:buClr>
              <a:defRPr/>
            </a:lvl1pPr>
          </a:lstStyle>
          <a:p>
            <a:pPr lvl="0"/>
            <a:r>
              <a:rPr lang="zh-CN" altLang="en-US" dirty="0"/>
              <a:t> 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标题 1"/>
          <p:cNvSpPr>
            <a:spLocks noGrp="1"/>
          </p:cNvSpPr>
          <p:nvPr>
            <p:ph type="title" hasCustomPrompt="1"/>
          </p:nvPr>
        </p:nvSpPr>
        <p:spPr>
          <a:xfrm>
            <a:off x="1282534" y="365126"/>
            <a:ext cx="10071265" cy="846158"/>
          </a:xfrm>
          <a:prstGeom prst="rect">
            <a:avLst/>
          </a:prstGeom>
        </p:spPr>
        <p:txBody>
          <a:bodyPr/>
          <a:lstStyle/>
          <a:p>
            <a:r>
              <a:rPr lang="zh-CN" altLang="en-US" dirty="0"/>
              <a:t>单击此处编辑标题样式</a:t>
            </a:r>
          </a:p>
        </p:txBody>
      </p:sp>
    </p:spTree>
    <p:extLst>
      <p:ext uri="{BB962C8B-B14F-4D97-AF65-F5344CB8AC3E}">
        <p14:creationId xmlns:p14="http://schemas.microsoft.com/office/powerpoint/2010/main" val="496773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1503335"/>
            <a:ext cx="2628900" cy="4673627"/>
          </a:xfrm>
          <a:prstGeom prst="rect">
            <a:avLst/>
          </a:prstGeom>
        </p:spPr>
        <p:txBody>
          <a:bodyPr vert="eaVert"/>
          <a:lstStyle>
            <a:lvl1pPr>
              <a:defRPr/>
            </a:lvl1pPr>
          </a:lstStyle>
          <a:p>
            <a:r>
              <a:rPr lang="zh-CN" altLang="en-US" dirty="0"/>
              <a:t>编辑文本样式</a:t>
            </a:r>
          </a:p>
        </p:txBody>
      </p:sp>
      <p:sp>
        <p:nvSpPr>
          <p:cNvPr id="3" name="竖排文字占位符 2"/>
          <p:cNvSpPr>
            <a:spLocks noGrp="1"/>
          </p:cNvSpPr>
          <p:nvPr>
            <p:ph type="body" orient="vert" idx="1" hasCustomPrompt="1"/>
          </p:nvPr>
        </p:nvSpPr>
        <p:spPr>
          <a:xfrm>
            <a:off x="838200" y="1503335"/>
            <a:ext cx="7734300" cy="4673627"/>
          </a:xfrm>
          <a:prstGeom prst="rect">
            <a:avLst/>
          </a:prstGeom>
        </p:spPr>
        <p:txBody>
          <a:bodyPr vert="eaVert"/>
          <a:lstStyle>
            <a:lvl1pPr>
              <a:buClr>
                <a:srgbClr val="FF0000"/>
              </a:buClr>
              <a:defRPr/>
            </a:lvl1pPr>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标题 1"/>
          <p:cNvSpPr txBox="1">
            <a:spLocks/>
          </p:cNvSpPr>
          <p:nvPr userDrawn="1"/>
        </p:nvSpPr>
        <p:spPr>
          <a:xfrm>
            <a:off x="1282534" y="365126"/>
            <a:ext cx="10071265" cy="8461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zh-CN" altLang="en-US" dirty="0"/>
              <a:t>单击此处编辑标题样式</a:t>
            </a:r>
          </a:p>
        </p:txBody>
      </p:sp>
    </p:spTree>
    <p:extLst>
      <p:ext uri="{BB962C8B-B14F-4D97-AF65-F5344CB8AC3E}">
        <p14:creationId xmlns:p14="http://schemas.microsoft.com/office/powerpoint/2010/main" val="2492071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4124200" y="2526226"/>
            <a:ext cx="7572500" cy="1379180"/>
          </a:xfrm>
          <a:prstGeom prst="rect">
            <a:avLst/>
          </a:prstGeom>
        </p:spPr>
        <p:txBody>
          <a:bodyPr anchor="b">
            <a:noAutofit/>
          </a:bodyPr>
          <a:lstStyle>
            <a:lvl1pPr algn="r">
              <a:defRPr sz="8800"/>
            </a:lvl1pPr>
          </a:lstStyle>
          <a:p>
            <a:r>
              <a:rPr lang="zh-CN" altLang="en-US" dirty="0"/>
              <a:t>输入结束语！</a:t>
            </a:r>
          </a:p>
        </p:txBody>
      </p:sp>
    </p:spTree>
    <p:extLst>
      <p:ext uri="{BB962C8B-B14F-4D97-AF65-F5344CB8AC3E}">
        <p14:creationId xmlns:p14="http://schemas.microsoft.com/office/powerpoint/2010/main" val="3226624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1331705" y="1361613"/>
            <a:ext cx="10092956" cy="4351338"/>
          </a:xfrm>
          <a:prstGeom prst="rect">
            <a:avLst/>
          </a:prstGeom>
          <a:ln>
            <a:solidFill>
              <a:srgbClr val="FF0000"/>
            </a:solidFill>
          </a:ln>
        </p:spPr>
        <p:txBody>
          <a:bodyPr/>
          <a:lstStyle>
            <a:lvl1pPr>
              <a:lnSpc>
                <a:spcPct val="100000"/>
              </a:lnSpc>
              <a:buClr>
                <a:srgbClr val="FF0000"/>
              </a:buClr>
              <a:defRPr sz="2468">
                <a:solidFill>
                  <a:srgbClr val="333333"/>
                </a:solidFill>
              </a:defRPr>
            </a:lvl1pPr>
            <a:lvl2pPr>
              <a:lnSpc>
                <a:spcPct val="100000"/>
              </a:lnSpc>
              <a:defRPr>
                <a:solidFill>
                  <a:srgbClr val="333333"/>
                </a:solidFill>
              </a:defRPr>
            </a:lvl2pPr>
            <a:lvl3pPr>
              <a:lnSpc>
                <a:spcPct val="100000"/>
              </a:lnSpc>
              <a:defRPr>
                <a:solidFill>
                  <a:srgbClr val="333333"/>
                </a:solidFill>
              </a:defRPr>
            </a:lvl3pPr>
            <a:lvl4pPr>
              <a:lnSpc>
                <a:spcPct val="100000"/>
              </a:lnSpc>
              <a:defRPr>
                <a:solidFill>
                  <a:srgbClr val="333333"/>
                </a:solidFill>
              </a:defRPr>
            </a:lvl4pPr>
            <a:lvl5pPr>
              <a:lnSpc>
                <a:spcPct val="100000"/>
              </a:lnSpc>
              <a:defRPr>
                <a:solidFill>
                  <a:srgbClr val="333333"/>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标题 1"/>
          <p:cNvSpPr>
            <a:spLocks noGrp="1"/>
          </p:cNvSpPr>
          <p:nvPr>
            <p:ph type="title"/>
          </p:nvPr>
        </p:nvSpPr>
        <p:spPr>
          <a:xfrm>
            <a:off x="1331705" y="484902"/>
            <a:ext cx="10374497" cy="498965"/>
          </a:xfrm>
          <a:prstGeom prst="rect">
            <a:avLst/>
          </a:prstGeom>
        </p:spPr>
        <p:txBody>
          <a:bodyPr anchor="ctr"/>
          <a:lstStyle>
            <a:lvl1pPr algn="l">
              <a:defRPr>
                <a:solidFill>
                  <a:srgbClr val="333333"/>
                </a:solidFill>
              </a:defRPr>
            </a:lvl1pPr>
          </a:lstStyle>
          <a:p>
            <a:r>
              <a:rPr lang="zh-CN" altLang="en-US"/>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0E432385-4DA6-47A4-A606-5C30B7864B06}" type="datetimeFigureOut">
              <a:rPr lang="zh-CN" altLang="en-US"/>
              <a:pPr>
                <a:defRPr/>
              </a:pPr>
              <a:t>2020/10/30</a:t>
            </a:fld>
            <a:endParaRPr lang="zh-CN" altLang="en-US" dirty="0"/>
          </a:p>
        </p:txBody>
      </p:sp>
    </p:spTree>
    <p:extLst>
      <p:ext uri="{BB962C8B-B14F-4D97-AF65-F5344CB8AC3E}">
        <p14:creationId xmlns:p14="http://schemas.microsoft.com/office/powerpoint/2010/main" val="629077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02366" y="750075"/>
            <a:ext cx="11787270" cy="5960608"/>
          </a:xfrm>
          <a:prstGeom prst="rect">
            <a:avLst/>
          </a:prstGeom>
        </p:spPr>
        <p:txBody>
          <a:bodyPr lIns="132295" tIns="66148" rIns="132295" bIns="66148"/>
          <a:lstStyle>
            <a:lvl1pPr>
              <a:buClr>
                <a:srgbClr val="FF0000"/>
              </a:buCl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3"/>
          <p:cNvSpPr>
            <a:spLocks noGrp="1" noChangeArrowheads="1"/>
          </p:cNvSpPr>
          <p:nvPr>
            <p:ph type="title"/>
          </p:nvPr>
        </p:nvSpPr>
        <p:spPr bwMode="auto">
          <a:xfrm>
            <a:off x="2434843" y="1"/>
            <a:ext cx="9554792" cy="616128"/>
          </a:xfrm>
          <a:prstGeom prst="rect">
            <a:avLst/>
          </a:prstGeom>
          <a:noFill/>
          <a:ln w="9525">
            <a:noFill/>
            <a:miter lim="800000"/>
            <a:headEnd/>
            <a:tailEnd/>
          </a:ln>
        </p:spPr>
        <p:txBody>
          <a:bodyPr vert="horz" wrap="square" lIns="141106" tIns="70553" rIns="141106" bIns="70553" numCol="1" anchor="ctr" anchorCtr="0" compatLnSpc="1">
            <a:prstTxWarp prst="textNoShape">
              <a:avLst/>
            </a:prstTxWarp>
          </a:bodyPr>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2483679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23158" y="241141"/>
            <a:ext cx="10130642" cy="1036163"/>
          </a:xfrm>
          <a:prstGeom prst="rect">
            <a:avLst/>
          </a:prstGeom>
        </p:spPr>
        <p:txBody>
          <a:bodyPr/>
          <a:lstStyle/>
          <a:p>
            <a:r>
              <a:rPr lang="zh-CN" altLang="en-US" dirty="0"/>
              <a:t>单击此处编辑标题样式</a:t>
            </a:r>
          </a:p>
        </p:txBody>
      </p:sp>
      <p:sp>
        <p:nvSpPr>
          <p:cNvPr id="3" name="内容占位符 2"/>
          <p:cNvSpPr>
            <a:spLocks noGrp="1"/>
          </p:cNvSpPr>
          <p:nvPr>
            <p:ph idx="1" hasCustomPrompt="1"/>
          </p:nvPr>
        </p:nvSpPr>
        <p:spPr>
          <a:xfrm>
            <a:off x="1282534" y="1564368"/>
            <a:ext cx="10071266" cy="4351338"/>
          </a:xfrm>
          <a:prstGeom prst="rect">
            <a:avLst/>
          </a:prstGeom>
        </p:spPr>
        <p:txBody>
          <a:bodyPr/>
          <a:lstStyle>
            <a:lvl1pPr marL="444500" indent="-444500">
              <a:buClr>
                <a:srgbClr val="FF0000"/>
              </a:buClr>
              <a:defRPr/>
            </a:lvl1pPr>
            <a:lvl3pPr>
              <a:buClr>
                <a:schemeClr val="tx1"/>
              </a:buClr>
              <a:defRPr/>
            </a:lvl3pPr>
            <a:lvl4pPr>
              <a:buClr>
                <a:schemeClr val="tx1"/>
              </a:buClr>
              <a:defRPr/>
            </a:lvl4pPr>
            <a:lvl5pPr>
              <a:buClr>
                <a:schemeClr val="tx1"/>
              </a:buClr>
              <a:defRPr/>
            </a:lvl5pPr>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59786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圆角 3"/>
          <p:cNvSpPr/>
          <p:nvPr userDrawn="1"/>
        </p:nvSpPr>
        <p:spPr>
          <a:xfrm>
            <a:off x="4471789" y="1555967"/>
            <a:ext cx="3450138" cy="1149566"/>
          </a:xfrm>
          <a:custGeom>
            <a:avLst/>
            <a:gdLst>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2824454 h 2824454"/>
              <a:gd name="connsiteX8" fmla="*/ 0 w 3010862"/>
              <a:gd name="connsiteY8" fmla="*/ 0 h 2824454"/>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0 h 2824454"/>
              <a:gd name="connsiteX0" fmla="*/ 0 w 3102302"/>
              <a:gd name="connsiteY0" fmla="*/ 2824454 h 2915894"/>
              <a:gd name="connsiteX1" fmla="*/ 0 w 3102302"/>
              <a:gd name="connsiteY1" fmla="*/ 0 h 2915894"/>
              <a:gd name="connsiteX2" fmla="*/ 0 w 3102302"/>
              <a:gd name="connsiteY2" fmla="*/ 0 h 2915894"/>
              <a:gd name="connsiteX3" fmla="*/ 3010862 w 3102302"/>
              <a:gd name="connsiteY3" fmla="*/ 0 h 2915894"/>
              <a:gd name="connsiteX4" fmla="*/ 3010862 w 3102302"/>
              <a:gd name="connsiteY4" fmla="*/ 0 h 2915894"/>
              <a:gd name="connsiteX5" fmla="*/ 3010862 w 3102302"/>
              <a:gd name="connsiteY5" fmla="*/ 2824454 h 2915894"/>
              <a:gd name="connsiteX6" fmla="*/ 3102302 w 3102302"/>
              <a:gd name="connsiteY6" fmla="*/ 2915894 h 2915894"/>
              <a:gd name="connsiteX0" fmla="*/ 0 w 3010862"/>
              <a:gd name="connsiteY0" fmla="*/ 2824454 h 2915894"/>
              <a:gd name="connsiteX1" fmla="*/ 0 w 3010862"/>
              <a:gd name="connsiteY1" fmla="*/ 0 h 2915894"/>
              <a:gd name="connsiteX2" fmla="*/ 0 w 3010862"/>
              <a:gd name="connsiteY2" fmla="*/ 0 h 2915894"/>
              <a:gd name="connsiteX3" fmla="*/ 3010862 w 3010862"/>
              <a:gd name="connsiteY3" fmla="*/ 0 h 2915894"/>
              <a:gd name="connsiteX4" fmla="*/ 3010862 w 3010862"/>
              <a:gd name="connsiteY4" fmla="*/ 0 h 2915894"/>
              <a:gd name="connsiteX5" fmla="*/ 3010862 w 3010862"/>
              <a:gd name="connsiteY5" fmla="*/ 2824454 h 2915894"/>
              <a:gd name="connsiteX6" fmla="*/ 2981986 w 3010862"/>
              <a:gd name="connsiteY6" fmla="*/ 2915894 h 2915894"/>
              <a:gd name="connsiteX0" fmla="*/ 0 w 3030112"/>
              <a:gd name="connsiteY0" fmla="*/ 2824454 h 2855736"/>
              <a:gd name="connsiteX1" fmla="*/ 0 w 3030112"/>
              <a:gd name="connsiteY1" fmla="*/ 0 h 2855736"/>
              <a:gd name="connsiteX2" fmla="*/ 0 w 3030112"/>
              <a:gd name="connsiteY2" fmla="*/ 0 h 2855736"/>
              <a:gd name="connsiteX3" fmla="*/ 3010862 w 3030112"/>
              <a:gd name="connsiteY3" fmla="*/ 0 h 2855736"/>
              <a:gd name="connsiteX4" fmla="*/ 3010862 w 3030112"/>
              <a:gd name="connsiteY4" fmla="*/ 0 h 2855736"/>
              <a:gd name="connsiteX5" fmla="*/ 3010862 w 3030112"/>
              <a:gd name="connsiteY5" fmla="*/ 2824454 h 2855736"/>
              <a:gd name="connsiteX6" fmla="*/ 3030112 w 3030112"/>
              <a:gd name="connsiteY6" fmla="*/ 2855736 h 2855736"/>
              <a:gd name="connsiteX0" fmla="*/ 0 w 3010862"/>
              <a:gd name="connsiteY0" fmla="*/ 2824454 h 2824454"/>
              <a:gd name="connsiteX1" fmla="*/ 0 w 3010862"/>
              <a:gd name="connsiteY1" fmla="*/ 0 h 2824454"/>
              <a:gd name="connsiteX2" fmla="*/ 0 w 3010862"/>
              <a:gd name="connsiteY2" fmla="*/ 0 h 2824454"/>
              <a:gd name="connsiteX3" fmla="*/ 3010862 w 3010862"/>
              <a:gd name="connsiteY3" fmla="*/ 0 h 2824454"/>
              <a:gd name="connsiteX4" fmla="*/ 3010862 w 3010862"/>
              <a:gd name="connsiteY4" fmla="*/ 0 h 2824454"/>
              <a:gd name="connsiteX5" fmla="*/ 3010862 w 3010862"/>
              <a:gd name="connsiteY5" fmla="*/ 2824454 h 282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0862" h="2824454">
                <a:moveTo>
                  <a:pt x="0" y="2824454"/>
                </a:moveTo>
                <a:lnTo>
                  <a:pt x="0" y="0"/>
                </a:lnTo>
                <a:lnTo>
                  <a:pt x="0" y="0"/>
                </a:lnTo>
                <a:lnTo>
                  <a:pt x="3010862" y="0"/>
                </a:lnTo>
                <a:lnTo>
                  <a:pt x="3010862" y="0"/>
                </a:lnTo>
                <a:lnTo>
                  <a:pt x="3010862" y="2824454"/>
                </a:lnTo>
              </a:path>
            </a:pathLst>
          </a:custGeom>
          <a:noFill/>
          <a:ln w="38100">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3"/>
          <p:cNvSpPr/>
          <p:nvPr userDrawn="1"/>
        </p:nvSpPr>
        <p:spPr>
          <a:xfrm rot="10800000">
            <a:off x="4493849" y="3925502"/>
            <a:ext cx="3450138" cy="1149566"/>
          </a:xfrm>
          <a:custGeom>
            <a:avLst/>
            <a:gdLst>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2824454 h 2824454"/>
              <a:gd name="connsiteX8" fmla="*/ 0 w 3010862"/>
              <a:gd name="connsiteY8" fmla="*/ 0 h 2824454"/>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0 h 2824454"/>
              <a:gd name="connsiteX0" fmla="*/ 0 w 3102302"/>
              <a:gd name="connsiteY0" fmla="*/ 2824454 h 2915894"/>
              <a:gd name="connsiteX1" fmla="*/ 0 w 3102302"/>
              <a:gd name="connsiteY1" fmla="*/ 0 h 2915894"/>
              <a:gd name="connsiteX2" fmla="*/ 0 w 3102302"/>
              <a:gd name="connsiteY2" fmla="*/ 0 h 2915894"/>
              <a:gd name="connsiteX3" fmla="*/ 3010862 w 3102302"/>
              <a:gd name="connsiteY3" fmla="*/ 0 h 2915894"/>
              <a:gd name="connsiteX4" fmla="*/ 3010862 w 3102302"/>
              <a:gd name="connsiteY4" fmla="*/ 0 h 2915894"/>
              <a:gd name="connsiteX5" fmla="*/ 3010862 w 3102302"/>
              <a:gd name="connsiteY5" fmla="*/ 2824454 h 2915894"/>
              <a:gd name="connsiteX6" fmla="*/ 3102302 w 3102302"/>
              <a:gd name="connsiteY6" fmla="*/ 2915894 h 2915894"/>
              <a:gd name="connsiteX0" fmla="*/ 0 w 3010862"/>
              <a:gd name="connsiteY0" fmla="*/ 2824454 h 2915894"/>
              <a:gd name="connsiteX1" fmla="*/ 0 w 3010862"/>
              <a:gd name="connsiteY1" fmla="*/ 0 h 2915894"/>
              <a:gd name="connsiteX2" fmla="*/ 0 w 3010862"/>
              <a:gd name="connsiteY2" fmla="*/ 0 h 2915894"/>
              <a:gd name="connsiteX3" fmla="*/ 3010862 w 3010862"/>
              <a:gd name="connsiteY3" fmla="*/ 0 h 2915894"/>
              <a:gd name="connsiteX4" fmla="*/ 3010862 w 3010862"/>
              <a:gd name="connsiteY4" fmla="*/ 0 h 2915894"/>
              <a:gd name="connsiteX5" fmla="*/ 3010862 w 3010862"/>
              <a:gd name="connsiteY5" fmla="*/ 2824454 h 2915894"/>
              <a:gd name="connsiteX6" fmla="*/ 2981986 w 3010862"/>
              <a:gd name="connsiteY6" fmla="*/ 2915894 h 2915894"/>
              <a:gd name="connsiteX0" fmla="*/ 0 w 3030112"/>
              <a:gd name="connsiteY0" fmla="*/ 2824454 h 2855736"/>
              <a:gd name="connsiteX1" fmla="*/ 0 w 3030112"/>
              <a:gd name="connsiteY1" fmla="*/ 0 h 2855736"/>
              <a:gd name="connsiteX2" fmla="*/ 0 w 3030112"/>
              <a:gd name="connsiteY2" fmla="*/ 0 h 2855736"/>
              <a:gd name="connsiteX3" fmla="*/ 3010862 w 3030112"/>
              <a:gd name="connsiteY3" fmla="*/ 0 h 2855736"/>
              <a:gd name="connsiteX4" fmla="*/ 3010862 w 3030112"/>
              <a:gd name="connsiteY4" fmla="*/ 0 h 2855736"/>
              <a:gd name="connsiteX5" fmla="*/ 3010862 w 3030112"/>
              <a:gd name="connsiteY5" fmla="*/ 2824454 h 2855736"/>
              <a:gd name="connsiteX6" fmla="*/ 3030112 w 3030112"/>
              <a:gd name="connsiteY6" fmla="*/ 2855736 h 2855736"/>
              <a:gd name="connsiteX0" fmla="*/ 0 w 3010862"/>
              <a:gd name="connsiteY0" fmla="*/ 2824454 h 2824454"/>
              <a:gd name="connsiteX1" fmla="*/ 0 w 3010862"/>
              <a:gd name="connsiteY1" fmla="*/ 0 h 2824454"/>
              <a:gd name="connsiteX2" fmla="*/ 0 w 3010862"/>
              <a:gd name="connsiteY2" fmla="*/ 0 h 2824454"/>
              <a:gd name="connsiteX3" fmla="*/ 3010862 w 3010862"/>
              <a:gd name="connsiteY3" fmla="*/ 0 h 2824454"/>
              <a:gd name="connsiteX4" fmla="*/ 3010862 w 3010862"/>
              <a:gd name="connsiteY4" fmla="*/ 0 h 2824454"/>
              <a:gd name="connsiteX5" fmla="*/ 3010862 w 3010862"/>
              <a:gd name="connsiteY5" fmla="*/ 2824454 h 282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0862" h="2824454">
                <a:moveTo>
                  <a:pt x="0" y="2824454"/>
                </a:moveTo>
                <a:lnTo>
                  <a:pt x="0" y="0"/>
                </a:lnTo>
                <a:lnTo>
                  <a:pt x="0" y="0"/>
                </a:lnTo>
                <a:lnTo>
                  <a:pt x="3010862" y="0"/>
                </a:lnTo>
                <a:lnTo>
                  <a:pt x="3010862" y="0"/>
                </a:lnTo>
                <a:lnTo>
                  <a:pt x="3010862" y="2824454"/>
                </a:lnTo>
              </a:path>
            </a:pathLst>
          </a:custGeom>
          <a:noFill/>
          <a:ln w="38100">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51581" y="1163795"/>
            <a:ext cx="911097" cy="719028"/>
          </a:xfrm>
          <a:prstGeom prst="rect">
            <a:avLst/>
          </a:prstGeom>
        </p:spPr>
      </p:pic>
      <p:sp>
        <p:nvSpPr>
          <p:cNvPr id="7" name="标题 1"/>
          <p:cNvSpPr>
            <a:spLocks noGrp="1"/>
          </p:cNvSpPr>
          <p:nvPr>
            <p:ph type="title" hasCustomPrompt="1"/>
          </p:nvPr>
        </p:nvSpPr>
        <p:spPr>
          <a:xfrm>
            <a:off x="2473377" y="2922929"/>
            <a:ext cx="7450111" cy="859518"/>
          </a:xfrm>
          <a:prstGeom prst="rect">
            <a:avLst/>
          </a:prstGeom>
        </p:spPr>
        <p:txBody>
          <a:bodyPr>
            <a:noAutofit/>
          </a:bodyPr>
          <a:lstStyle>
            <a:lvl1pPr algn="ctr">
              <a:defRPr sz="6600">
                <a:solidFill>
                  <a:schemeClr val="tx1"/>
                </a:solidFill>
              </a:defRPr>
            </a:lvl1pPr>
          </a:lstStyle>
          <a:p>
            <a:r>
              <a:rPr lang="zh-CN" altLang="en-US" dirty="0"/>
              <a:t>单击此处编辑标题</a:t>
            </a:r>
          </a:p>
        </p:txBody>
      </p:sp>
      <p:sp>
        <p:nvSpPr>
          <p:cNvPr id="8" name="副标题 2"/>
          <p:cNvSpPr>
            <a:spLocks noGrp="1"/>
          </p:cNvSpPr>
          <p:nvPr>
            <p:ph type="subTitle" idx="1" hasCustomPrompt="1"/>
          </p:nvPr>
        </p:nvSpPr>
        <p:spPr>
          <a:xfrm>
            <a:off x="4659682" y="3957131"/>
            <a:ext cx="3169085" cy="552841"/>
          </a:xfrm>
          <a:prstGeom prst="rect">
            <a:avLst/>
          </a:prstGeom>
        </p:spPr>
        <p:txBody>
          <a:bodyPr>
            <a:normAutofit/>
          </a:bodyPr>
          <a:lstStyle>
            <a:lvl1pPr marL="0" indent="0" algn="ctr">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添加说明内容</a:t>
            </a:r>
          </a:p>
        </p:txBody>
      </p:sp>
      <p:sp>
        <p:nvSpPr>
          <p:cNvPr id="9" name="文本占位符 24"/>
          <p:cNvSpPr>
            <a:spLocks noGrp="1"/>
          </p:cNvSpPr>
          <p:nvPr>
            <p:ph type="body" sz="quarter" idx="10" hasCustomPrompt="1"/>
          </p:nvPr>
        </p:nvSpPr>
        <p:spPr>
          <a:xfrm>
            <a:off x="5600235" y="1916728"/>
            <a:ext cx="1213787" cy="914400"/>
          </a:xfrm>
          <a:prstGeom prst="rect">
            <a:avLst/>
          </a:prstGeom>
        </p:spPr>
        <p:txBody>
          <a:bodyPr>
            <a:noAutofit/>
          </a:bodyPr>
          <a:lstStyle>
            <a:lvl1pPr marL="0" indent="0" algn="ctr">
              <a:buNone/>
              <a:defRPr sz="6000" b="1">
                <a:solidFill>
                  <a:schemeClr val="tx2"/>
                </a:solidFill>
              </a:defRPr>
            </a:lvl1pPr>
          </a:lstStyle>
          <a:p>
            <a:pPr lvl="0"/>
            <a:r>
              <a:rPr lang="en-US" altLang="zh-CN" dirty="0"/>
              <a:t>01</a:t>
            </a:r>
            <a:endParaRPr lang="zh-CN" altLang="en-US" dirty="0"/>
          </a:p>
        </p:txBody>
      </p:sp>
    </p:spTree>
    <p:extLst>
      <p:ext uri="{BB962C8B-B14F-4D97-AF65-F5344CB8AC3E}">
        <p14:creationId xmlns:p14="http://schemas.microsoft.com/office/powerpoint/2010/main" val="630881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82534" y="365126"/>
            <a:ext cx="10071265" cy="846158"/>
          </a:xfrm>
          <a:prstGeom prst="rect">
            <a:avLst/>
          </a:prstGeom>
        </p:spPr>
        <p:txBody>
          <a:bodyPr/>
          <a:lstStyle/>
          <a:p>
            <a:r>
              <a:rPr lang="zh-CN" altLang="en-US" dirty="0"/>
              <a:t>单击此处编辑标题样式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marL="444500" indent="-444500">
              <a:buClr>
                <a:srgbClr val="FF0000"/>
              </a:buClr>
              <a:defRPr/>
            </a:lvl1pPr>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marL="444500" indent="-444500">
              <a:buClr>
                <a:srgbClr val="FF0000"/>
              </a:buClr>
              <a:defRPr/>
            </a:lvl1pPr>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6861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lvl1pPr marL="444500" indent="-444500">
              <a:buClr>
                <a:srgbClr val="FF0000"/>
              </a:buClr>
              <a:defRPr/>
            </a:lvl1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lvl1pPr marL="444500" indent="-444500">
              <a:buClr>
                <a:srgbClr val="FF0000"/>
              </a:buClr>
              <a:defRPr/>
            </a:lvl1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标题 1"/>
          <p:cNvSpPr>
            <a:spLocks noGrp="1"/>
          </p:cNvSpPr>
          <p:nvPr>
            <p:ph type="title" hasCustomPrompt="1"/>
          </p:nvPr>
        </p:nvSpPr>
        <p:spPr>
          <a:xfrm>
            <a:off x="1282534" y="365126"/>
            <a:ext cx="10071265" cy="846158"/>
          </a:xfrm>
          <a:prstGeom prst="rect">
            <a:avLst/>
          </a:prstGeom>
        </p:spPr>
        <p:txBody>
          <a:bodyPr/>
          <a:lstStyle/>
          <a:p>
            <a:r>
              <a:rPr lang="zh-CN" altLang="en-US" dirty="0"/>
              <a:t>单击此处编辑标题样式</a:t>
            </a:r>
          </a:p>
        </p:txBody>
      </p:sp>
    </p:spTree>
    <p:extLst>
      <p:ext uri="{BB962C8B-B14F-4D97-AF65-F5344CB8AC3E}">
        <p14:creationId xmlns:p14="http://schemas.microsoft.com/office/powerpoint/2010/main" val="1428137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5183188" y="1698646"/>
            <a:ext cx="6172200" cy="4162404"/>
          </a:xfrm>
          <a:prstGeom prst="rect">
            <a:avLst/>
          </a:prstGeom>
        </p:spPr>
        <p:txBody>
          <a:bodyPr/>
          <a:lstStyle>
            <a:lvl1pPr marL="444500" indent="-444500">
              <a:buClr>
                <a:srgbClr val="FF0000"/>
              </a:buCl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839788" y="1698646"/>
            <a:ext cx="3932237" cy="4170342"/>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9" name="标题 1"/>
          <p:cNvSpPr>
            <a:spLocks noGrp="1"/>
          </p:cNvSpPr>
          <p:nvPr>
            <p:ph type="title" hasCustomPrompt="1"/>
          </p:nvPr>
        </p:nvSpPr>
        <p:spPr>
          <a:xfrm>
            <a:off x="1282534" y="365126"/>
            <a:ext cx="10071265" cy="846158"/>
          </a:xfrm>
          <a:prstGeom prst="rect">
            <a:avLst/>
          </a:prstGeom>
        </p:spPr>
        <p:txBody>
          <a:bodyPr/>
          <a:lstStyle/>
          <a:p>
            <a:r>
              <a:rPr lang="zh-CN" altLang="en-US" dirty="0"/>
              <a:t>单击此处编辑标题样式</a:t>
            </a: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32426" y="6172978"/>
            <a:ext cx="2022671" cy="295310"/>
          </a:xfrm>
          <a:prstGeom prst="rect">
            <a:avLst/>
          </a:prstGeom>
        </p:spPr>
      </p:pic>
    </p:spTree>
    <p:extLst>
      <p:ext uri="{BB962C8B-B14F-4D97-AF65-F5344CB8AC3E}">
        <p14:creationId xmlns:p14="http://schemas.microsoft.com/office/powerpoint/2010/main" val="3676089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1698646"/>
            <a:ext cx="6172200" cy="416240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1698646"/>
            <a:ext cx="3932237" cy="4170342"/>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8" name="标题 1"/>
          <p:cNvSpPr>
            <a:spLocks noGrp="1"/>
          </p:cNvSpPr>
          <p:nvPr>
            <p:ph type="title" hasCustomPrompt="1"/>
          </p:nvPr>
        </p:nvSpPr>
        <p:spPr>
          <a:xfrm>
            <a:off x="1282534" y="365126"/>
            <a:ext cx="10071265" cy="846158"/>
          </a:xfrm>
          <a:prstGeom prst="rect">
            <a:avLst/>
          </a:prstGeom>
        </p:spPr>
        <p:txBody>
          <a:bodyPr/>
          <a:lstStyle/>
          <a:p>
            <a:r>
              <a:rPr lang="zh-CN" altLang="en-US" dirty="0"/>
              <a:t>单击此处编辑标题样式</a:t>
            </a: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32426" y="6172978"/>
            <a:ext cx="2022671" cy="295310"/>
          </a:xfrm>
          <a:prstGeom prst="rect">
            <a:avLst/>
          </a:prstGeom>
        </p:spPr>
      </p:pic>
    </p:spTree>
    <p:extLst>
      <p:ext uri="{BB962C8B-B14F-4D97-AF65-F5344CB8AC3E}">
        <p14:creationId xmlns:p14="http://schemas.microsoft.com/office/powerpoint/2010/main" val="987822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hasCustomPrompt="1"/>
          </p:nvPr>
        </p:nvSpPr>
        <p:spPr>
          <a:xfrm>
            <a:off x="1282534" y="365126"/>
            <a:ext cx="10071265" cy="846158"/>
          </a:xfrm>
          <a:prstGeom prst="rect">
            <a:avLst/>
          </a:prstGeom>
        </p:spPr>
        <p:txBody>
          <a:bodyPr/>
          <a:lstStyle/>
          <a:p>
            <a:r>
              <a:rPr lang="zh-CN" altLang="en-US" dirty="0"/>
              <a:t>单击此处编辑标题样式</a:t>
            </a:r>
          </a:p>
        </p:txBody>
      </p:sp>
    </p:spTree>
    <p:extLst>
      <p:ext uri="{BB962C8B-B14F-4D97-AF65-F5344CB8AC3E}">
        <p14:creationId xmlns:p14="http://schemas.microsoft.com/office/powerpoint/2010/main" val="277909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718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2" descr="C:\工作盘\011 模板&amp;设计素材\各品牌logo反白 png\东方雨虹中英文logo反白（3x3cm）.png"/>
          <p:cNvPicPr>
            <a:picLocks noChangeAspect="1" noChangeArrowheads="1"/>
          </p:cNvPicPr>
          <p:nvPr userDrawn="1"/>
        </p:nvPicPr>
        <p:blipFill>
          <a:blip r:embed="rId16"/>
          <a:srcRect/>
          <a:stretch>
            <a:fillRect/>
          </a:stretch>
        </p:blipFill>
        <p:spPr bwMode="auto">
          <a:xfrm>
            <a:off x="257931" y="70420"/>
            <a:ext cx="716141" cy="642942"/>
          </a:xfrm>
          <a:prstGeom prst="rect">
            <a:avLst/>
          </a:prstGeom>
          <a:noFill/>
        </p:spPr>
      </p:pic>
    </p:spTree>
    <p:extLst>
      <p:ext uri="{BB962C8B-B14F-4D97-AF65-F5344CB8AC3E}">
        <p14:creationId xmlns:p14="http://schemas.microsoft.com/office/powerpoint/2010/main" val="368661532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53" r:id="rId5"/>
    <p:sldLayoutId id="2147483656" r:id="rId6"/>
    <p:sldLayoutId id="2147483657" r:id="rId7"/>
    <p:sldLayoutId id="2147483654" r:id="rId8"/>
    <p:sldLayoutId id="2147483655" r:id="rId9"/>
    <p:sldLayoutId id="2147483658" r:id="rId10"/>
    <p:sldLayoutId id="2147483659" r:id="rId11"/>
    <p:sldLayoutId id="2147483651" r:id="rId12"/>
    <p:sldLayoutId id="2147483662" r:id="rId13"/>
    <p:sldLayoutId id="2147483663" r:id="rId1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68B92E"/>
        </a:buClr>
        <a:buSzPct val="90000"/>
        <a:buFont typeface="Wingdings" panose="05000000000000000000" pitchFamily="2" charset="2"/>
        <a:buChar char="p"/>
        <a:defRPr sz="2800" kern="1200">
          <a:solidFill>
            <a:schemeClr val="tx1"/>
          </a:solidFill>
          <a:latin typeface="+mj-ea"/>
          <a:ea typeface="+mj-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Arial" panose="020B0604020202020204" pitchFamily="34" charset="0"/>
        <a:buChar char="•"/>
        <a:tabLst/>
        <a:defRPr sz="240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3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3.emf"/><Relationship Id="rId11" Type="http://schemas.openxmlformats.org/officeDocument/2006/relationships/image" Target="../media/image38.png"/><Relationship Id="rId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9.emf"/></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2.gif"/></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zhidao.baidu.com/"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hyperlink" Target="http://abc.baidu.zhidao.com/" TargetMode="External"/><Relationship Id="rId4" Type="http://schemas.openxmlformats.org/officeDocument/2006/relationships/hyperlink" Target="http://baidu.zhidao.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5.jpeg"/><Relationship Id="rId7" Type="http://schemas.openxmlformats.org/officeDocument/2006/relationships/diagramLayout" Target="../diagrams/layout1.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Data" Target="../diagrams/data1.xml"/><Relationship Id="rId11" Type="http://schemas.openxmlformats.org/officeDocument/2006/relationships/image" Target="../media/image58.jpeg"/><Relationship Id="rId5" Type="http://schemas.openxmlformats.org/officeDocument/2006/relationships/image" Target="../media/image57.jpeg"/><Relationship Id="rId10" Type="http://schemas.microsoft.com/office/2007/relationships/diagramDrawing" Target="../diagrams/drawing1.xml"/><Relationship Id="rId4" Type="http://schemas.openxmlformats.org/officeDocument/2006/relationships/image" Target="../media/image56.jpeg"/><Relationship Id="rId9" Type="http://schemas.openxmlformats.org/officeDocument/2006/relationships/diagramColors" Target="../diagrams/colors1.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0.png"/><Relationship Id="rId7" Type="http://schemas.openxmlformats.org/officeDocument/2006/relationships/diagramColors" Target="../diagrams/colors2.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half" idx="1"/>
          </p:nvPr>
        </p:nvPicPr>
        <p:blipFill>
          <a:blip r:embed="rId2"/>
          <a:stretch>
            <a:fillRect/>
          </a:stretch>
        </p:blipFill>
        <p:spPr>
          <a:xfrm>
            <a:off x="0" y="0"/>
            <a:ext cx="12192000" cy="6857999"/>
          </a:xfrm>
          <a:prstGeom prst="rect">
            <a:avLst/>
          </a:prstGeom>
        </p:spPr>
      </p:pic>
      <p:sp>
        <p:nvSpPr>
          <p:cNvPr id="6" name="矩形 5">
            <a:extLst>
              <a:ext uri="{FF2B5EF4-FFF2-40B4-BE49-F238E27FC236}">
                <a16:creationId xmlns:a16="http://schemas.microsoft.com/office/drawing/2014/main" id="{B5EB7644-A851-477D-81FD-E6887C4B6EC3}"/>
              </a:ext>
            </a:extLst>
          </p:cNvPr>
          <p:cNvSpPr/>
          <p:nvPr/>
        </p:nvSpPr>
        <p:spPr>
          <a:xfrm>
            <a:off x="3274541" y="2843294"/>
            <a:ext cx="5593774" cy="830997"/>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20000"/>
              </a:lnSpc>
              <a:spcBef>
                <a:spcPct val="0"/>
              </a:spcBef>
            </a:pPr>
            <a:r>
              <a:rPr lang="zh-CN" altLang="en-US" sz="4000" dirty="0">
                <a:sym typeface="微软雅黑" panose="020B0503020204020204" pitchFamily="34" charset="-122"/>
              </a:rPr>
              <a:t>信息安全</a:t>
            </a:r>
            <a:r>
              <a:rPr lang="zh-CN" altLang="en-US" sz="4000">
                <a:sym typeface="微软雅黑" panose="020B0503020204020204" pitchFamily="34" charset="-122"/>
              </a:rPr>
              <a:t>意识培训讲座</a:t>
            </a:r>
            <a:endParaRPr lang="zh-CN" altLang="en-US" sz="4000" dirty="0">
              <a:sym typeface="微软雅黑" panose="020B0503020204020204" pitchFamily="34" charset="-122"/>
            </a:endParaRPr>
          </a:p>
        </p:txBody>
      </p:sp>
    </p:spTree>
    <p:extLst>
      <p:ext uri="{BB962C8B-B14F-4D97-AF65-F5344CB8AC3E}">
        <p14:creationId xmlns:p14="http://schemas.microsoft.com/office/powerpoint/2010/main" val="1792310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9">
            <a:extLst>
              <a:ext uri="{FF2B5EF4-FFF2-40B4-BE49-F238E27FC236}">
                <a16:creationId xmlns:a16="http://schemas.microsoft.com/office/drawing/2014/main" id="{ABD65E66-8D33-4B42-9906-30F1B778B977}"/>
              </a:ext>
            </a:extLst>
          </p:cNvPr>
          <p:cNvGrpSpPr/>
          <p:nvPr/>
        </p:nvGrpSpPr>
        <p:grpSpPr>
          <a:xfrm>
            <a:off x="2711440" y="2193230"/>
            <a:ext cx="2877121" cy="340286"/>
            <a:chOff x="3249264" y="1751682"/>
            <a:chExt cx="2994025" cy="340373"/>
          </a:xfrm>
        </p:grpSpPr>
        <p:grpSp>
          <p:nvGrpSpPr>
            <p:cNvPr id="5" name="组合 20">
              <a:extLst>
                <a:ext uri="{FF2B5EF4-FFF2-40B4-BE49-F238E27FC236}">
                  <a16:creationId xmlns:a16="http://schemas.microsoft.com/office/drawing/2014/main" id="{982162F2-3CB6-4F14-99E1-1F20CF6EF217}"/>
                </a:ext>
              </a:extLst>
            </p:cNvPr>
            <p:cNvGrpSpPr/>
            <p:nvPr/>
          </p:nvGrpSpPr>
          <p:grpSpPr>
            <a:xfrm>
              <a:off x="3249264" y="1776442"/>
              <a:ext cx="2994025" cy="314204"/>
              <a:chOff x="2940050" y="2132896"/>
              <a:chExt cx="2994025" cy="314204"/>
            </a:xfrm>
          </p:grpSpPr>
          <p:sp>
            <p:nvSpPr>
              <p:cNvPr id="7" name="圆角矩形 22">
                <a:extLst>
                  <a:ext uri="{FF2B5EF4-FFF2-40B4-BE49-F238E27FC236}">
                    <a16:creationId xmlns:a16="http://schemas.microsoft.com/office/drawing/2014/main" id="{FDE20466-851A-4756-8432-96E35764BC9B}"/>
                  </a:ext>
                </a:extLst>
              </p:cNvPr>
              <p:cNvSpPr/>
              <p:nvPr/>
            </p:nvSpPr>
            <p:spPr>
              <a:xfrm>
                <a:off x="2940050" y="2132898"/>
                <a:ext cx="2994025" cy="314202"/>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圆角矩形 23">
                <a:extLst>
                  <a:ext uri="{FF2B5EF4-FFF2-40B4-BE49-F238E27FC236}">
                    <a16:creationId xmlns:a16="http://schemas.microsoft.com/office/drawing/2014/main" id="{D2AF7D54-FF02-4CA5-9329-B8BA3192FA7D}"/>
                  </a:ext>
                </a:extLst>
              </p:cNvPr>
              <p:cNvSpPr/>
              <p:nvPr/>
            </p:nvSpPr>
            <p:spPr>
              <a:xfrm>
                <a:off x="2940050" y="2132896"/>
                <a:ext cx="2108200" cy="31420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6" name="文本框 4">
              <a:extLst>
                <a:ext uri="{FF2B5EF4-FFF2-40B4-BE49-F238E27FC236}">
                  <a16:creationId xmlns:a16="http://schemas.microsoft.com/office/drawing/2014/main" id="{AF5730B4-3DBD-4C36-B73B-F657C44447B8}"/>
                </a:ext>
              </a:extLst>
            </p:cNvPr>
            <p:cNvSpPr txBox="1"/>
            <p:nvPr/>
          </p:nvSpPr>
          <p:spPr>
            <a:xfrm>
              <a:off x="5335258" y="1751682"/>
              <a:ext cx="673755" cy="340373"/>
            </a:xfrm>
            <a:prstGeom prst="rect">
              <a:avLst/>
            </a:prstGeom>
            <a:noFill/>
          </p:spPr>
          <p:txBody>
            <a:bodyPr wrap="square" rtlCol="0">
              <a:spAutoFit/>
            </a:bodyPr>
            <a:lstStyle/>
            <a:p>
              <a:pPr algn="ctr">
                <a:lnSpc>
                  <a:spcPct val="120000"/>
                </a:lnSpc>
              </a:pPr>
              <a:r>
                <a:rPr lang="en-US" altLang="zh-CN" sz="1467"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62%</a:t>
              </a:r>
              <a:endParaRPr lang="zh-CN" altLang="en-US" sz="1467" baseline="-3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9" name="组合 24">
            <a:extLst>
              <a:ext uri="{FF2B5EF4-FFF2-40B4-BE49-F238E27FC236}">
                <a16:creationId xmlns:a16="http://schemas.microsoft.com/office/drawing/2014/main" id="{8C13D5CE-BD3A-406C-BE3B-285EFFE66323}"/>
              </a:ext>
            </a:extLst>
          </p:cNvPr>
          <p:cNvGrpSpPr/>
          <p:nvPr/>
        </p:nvGrpSpPr>
        <p:grpSpPr>
          <a:xfrm>
            <a:off x="2706448" y="2606339"/>
            <a:ext cx="2970952" cy="340286"/>
            <a:chOff x="3249264" y="2164897"/>
            <a:chExt cx="3091669" cy="340374"/>
          </a:xfrm>
        </p:grpSpPr>
        <p:grpSp>
          <p:nvGrpSpPr>
            <p:cNvPr id="10" name="组合 25">
              <a:extLst>
                <a:ext uri="{FF2B5EF4-FFF2-40B4-BE49-F238E27FC236}">
                  <a16:creationId xmlns:a16="http://schemas.microsoft.com/office/drawing/2014/main" id="{B384934C-0E1D-487F-A140-82E3583AE9C3}"/>
                </a:ext>
              </a:extLst>
            </p:cNvPr>
            <p:cNvGrpSpPr/>
            <p:nvPr/>
          </p:nvGrpSpPr>
          <p:grpSpPr>
            <a:xfrm>
              <a:off x="3249264" y="2177709"/>
              <a:ext cx="2994025" cy="315612"/>
              <a:chOff x="2940050" y="2518665"/>
              <a:chExt cx="2994025" cy="315612"/>
            </a:xfrm>
          </p:grpSpPr>
          <p:sp>
            <p:nvSpPr>
              <p:cNvPr id="12" name="圆角矩形 27">
                <a:extLst>
                  <a:ext uri="{FF2B5EF4-FFF2-40B4-BE49-F238E27FC236}">
                    <a16:creationId xmlns:a16="http://schemas.microsoft.com/office/drawing/2014/main" id="{B64C6630-A180-498E-B3F2-DABD7EA65A6B}"/>
                  </a:ext>
                </a:extLst>
              </p:cNvPr>
              <p:cNvSpPr/>
              <p:nvPr/>
            </p:nvSpPr>
            <p:spPr>
              <a:xfrm>
                <a:off x="2940050" y="2520075"/>
                <a:ext cx="2994025" cy="314202"/>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圆角矩形 28">
                <a:extLst>
                  <a:ext uri="{FF2B5EF4-FFF2-40B4-BE49-F238E27FC236}">
                    <a16:creationId xmlns:a16="http://schemas.microsoft.com/office/drawing/2014/main" id="{30A2D171-8304-4144-8163-A6EAC65FFE86}"/>
                  </a:ext>
                </a:extLst>
              </p:cNvPr>
              <p:cNvSpPr/>
              <p:nvPr/>
            </p:nvSpPr>
            <p:spPr>
              <a:xfrm>
                <a:off x="2940050" y="2518665"/>
                <a:ext cx="2535828" cy="315196"/>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1" name="文本框 9">
              <a:extLst>
                <a:ext uri="{FF2B5EF4-FFF2-40B4-BE49-F238E27FC236}">
                  <a16:creationId xmlns:a16="http://schemas.microsoft.com/office/drawing/2014/main" id="{3842C96F-9EE1-46FA-BDB8-4396F2BF70A9}"/>
                </a:ext>
              </a:extLst>
            </p:cNvPr>
            <p:cNvSpPr txBox="1"/>
            <p:nvPr/>
          </p:nvSpPr>
          <p:spPr>
            <a:xfrm>
              <a:off x="5667178" y="2164897"/>
              <a:ext cx="673755" cy="340374"/>
            </a:xfrm>
            <a:prstGeom prst="rect">
              <a:avLst/>
            </a:prstGeom>
            <a:noFill/>
          </p:spPr>
          <p:txBody>
            <a:bodyPr wrap="square" rtlCol="0">
              <a:spAutoFit/>
            </a:bodyPr>
            <a:lstStyle/>
            <a:p>
              <a:pPr algn="ctr">
                <a:lnSpc>
                  <a:spcPct val="120000"/>
                </a:lnSpc>
              </a:pPr>
              <a:r>
                <a:rPr lang="en-US" altLang="zh-CN" sz="1467"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81%</a:t>
              </a:r>
              <a:endParaRPr lang="zh-CN" altLang="en-US" sz="1467" baseline="-3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4" name="组合 39">
            <a:extLst>
              <a:ext uri="{FF2B5EF4-FFF2-40B4-BE49-F238E27FC236}">
                <a16:creationId xmlns:a16="http://schemas.microsoft.com/office/drawing/2014/main" id="{C7A80162-5BFF-4E0D-8E75-3A482A73A2BF}"/>
              </a:ext>
            </a:extLst>
          </p:cNvPr>
          <p:cNvGrpSpPr/>
          <p:nvPr/>
        </p:nvGrpSpPr>
        <p:grpSpPr>
          <a:xfrm>
            <a:off x="2828112" y="4441713"/>
            <a:ext cx="2893972" cy="352499"/>
            <a:chOff x="3244272" y="3932945"/>
            <a:chExt cx="3011560" cy="352590"/>
          </a:xfrm>
        </p:grpSpPr>
        <p:sp>
          <p:nvSpPr>
            <p:cNvPr id="15" name="圆角矩形 40">
              <a:extLst>
                <a:ext uri="{FF2B5EF4-FFF2-40B4-BE49-F238E27FC236}">
                  <a16:creationId xmlns:a16="http://schemas.microsoft.com/office/drawing/2014/main" id="{7D4B7BAF-5DA2-4361-A404-CDDC1B3E8E09}"/>
                </a:ext>
              </a:extLst>
            </p:cNvPr>
            <p:cNvSpPr/>
            <p:nvPr/>
          </p:nvSpPr>
          <p:spPr>
            <a:xfrm>
              <a:off x="3261807" y="3971332"/>
              <a:ext cx="2994025" cy="314202"/>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圆角矩形 43">
              <a:extLst>
                <a:ext uri="{FF2B5EF4-FFF2-40B4-BE49-F238E27FC236}">
                  <a16:creationId xmlns:a16="http://schemas.microsoft.com/office/drawing/2014/main" id="{E80E3731-9E9B-4DDE-ABE9-619BBC208447}"/>
                </a:ext>
              </a:extLst>
            </p:cNvPr>
            <p:cNvSpPr/>
            <p:nvPr/>
          </p:nvSpPr>
          <p:spPr>
            <a:xfrm>
              <a:off x="3244272" y="3962340"/>
              <a:ext cx="907693" cy="323195"/>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文本框 15">
              <a:extLst>
                <a:ext uri="{FF2B5EF4-FFF2-40B4-BE49-F238E27FC236}">
                  <a16:creationId xmlns:a16="http://schemas.microsoft.com/office/drawing/2014/main" id="{CF2AA350-3C2B-4C1C-AFB6-A660CFE3BF15}"/>
                </a:ext>
              </a:extLst>
            </p:cNvPr>
            <p:cNvSpPr txBox="1"/>
            <p:nvPr/>
          </p:nvSpPr>
          <p:spPr>
            <a:xfrm>
              <a:off x="4418924" y="3932945"/>
              <a:ext cx="907693" cy="340374"/>
            </a:xfrm>
            <a:prstGeom prst="rect">
              <a:avLst/>
            </a:prstGeom>
            <a:noFill/>
          </p:spPr>
          <p:txBody>
            <a:bodyPr wrap="square" rtlCol="0">
              <a:spAutoFit/>
            </a:bodyPr>
            <a:lstStyle/>
            <a:p>
              <a:pPr algn="ctr">
                <a:lnSpc>
                  <a:spcPct val="120000"/>
                </a:lnSpc>
              </a:pPr>
              <a:r>
                <a:rPr lang="en-US" altLang="zh-CN" sz="1467"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24%</a:t>
              </a:r>
              <a:endParaRPr lang="zh-CN" altLang="en-US" sz="1467" baseline="-3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8" name="组合 45">
            <a:extLst>
              <a:ext uri="{FF2B5EF4-FFF2-40B4-BE49-F238E27FC236}">
                <a16:creationId xmlns:a16="http://schemas.microsoft.com/office/drawing/2014/main" id="{A127CF14-A279-4B98-B7D8-F3F44C435C16}"/>
              </a:ext>
            </a:extLst>
          </p:cNvPr>
          <p:cNvGrpSpPr/>
          <p:nvPr/>
        </p:nvGrpSpPr>
        <p:grpSpPr>
          <a:xfrm>
            <a:off x="2828115" y="4833646"/>
            <a:ext cx="2891072" cy="351795"/>
            <a:chOff x="3244272" y="4324969"/>
            <a:chExt cx="3008542" cy="351884"/>
          </a:xfrm>
        </p:grpSpPr>
        <p:sp>
          <p:nvSpPr>
            <p:cNvPr id="19" name="圆角矩形 46">
              <a:extLst>
                <a:ext uri="{FF2B5EF4-FFF2-40B4-BE49-F238E27FC236}">
                  <a16:creationId xmlns:a16="http://schemas.microsoft.com/office/drawing/2014/main" id="{520769A8-9B96-48A5-BC88-6DF91876D2A4}"/>
                </a:ext>
              </a:extLst>
            </p:cNvPr>
            <p:cNvSpPr/>
            <p:nvPr/>
          </p:nvSpPr>
          <p:spPr>
            <a:xfrm>
              <a:off x="3258789" y="4362615"/>
              <a:ext cx="2994025" cy="314202"/>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圆角矩形 47">
              <a:extLst>
                <a:ext uri="{FF2B5EF4-FFF2-40B4-BE49-F238E27FC236}">
                  <a16:creationId xmlns:a16="http://schemas.microsoft.com/office/drawing/2014/main" id="{121E3D0B-97DC-4629-AF10-B7282C1B42B6}"/>
                </a:ext>
              </a:extLst>
            </p:cNvPr>
            <p:cNvSpPr/>
            <p:nvPr/>
          </p:nvSpPr>
          <p:spPr>
            <a:xfrm>
              <a:off x="3244272" y="4362651"/>
              <a:ext cx="2108200" cy="314202"/>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19">
              <a:extLst>
                <a:ext uri="{FF2B5EF4-FFF2-40B4-BE49-F238E27FC236}">
                  <a16:creationId xmlns:a16="http://schemas.microsoft.com/office/drawing/2014/main" id="{1FE9278F-D6E5-4FC5-9A94-C9D0B2BDEFD6}"/>
                </a:ext>
              </a:extLst>
            </p:cNvPr>
            <p:cNvSpPr txBox="1"/>
            <p:nvPr/>
          </p:nvSpPr>
          <p:spPr>
            <a:xfrm>
              <a:off x="5326614" y="4324969"/>
              <a:ext cx="673755" cy="340372"/>
            </a:xfrm>
            <a:prstGeom prst="rect">
              <a:avLst/>
            </a:prstGeom>
            <a:noFill/>
          </p:spPr>
          <p:txBody>
            <a:bodyPr wrap="square" rtlCol="0">
              <a:spAutoFit/>
            </a:bodyPr>
            <a:lstStyle/>
            <a:p>
              <a:pPr algn="ctr">
                <a:lnSpc>
                  <a:spcPct val="120000"/>
                </a:lnSpc>
              </a:pPr>
              <a:r>
                <a:rPr lang="en-US" altLang="zh-CN" sz="1467"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76%</a:t>
              </a:r>
              <a:endParaRPr lang="zh-CN" altLang="en-US" sz="1467" baseline="-3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2" name="组合 49">
            <a:extLst>
              <a:ext uri="{FF2B5EF4-FFF2-40B4-BE49-F238E27FC236}">
                <a16:creationId xmlns:a16="http://schemas.microsoft.com/office/drawing/2014/main" id="{CB73F260-83AF-48F4-97E2-BF7F954A4AF5}"/>
              </a:ext>
            </a:extLst>
          </p:cNvPr>
          <p:cNvGrpSpPr/>
          <p:nvPr/>
        </p:nvGrpSpPr>
        <p:grpSpPr>
          <a:xfrm>
            <a:off x="746619" y="1889300"/>
            <a:ext cx="2157893" cy="2195428"/>
            <a:chOff x="471707" y="1675770"/>
            <a:chExt cx="2158455" cy="2196000"/>
          </a:xfrm>
          <a:solidFill>
            <a:srgbClr val="92D050"/>
          </a:solidFill>
        </p:grpSpPr>
        <p:grpSp>
          <p:nvGrpSpPr>
            <p:cNvPr id="23" name="组合 50">
              <a:extLst>
                <a:ext uri="{FF2B5EF4-FFF2-40B4-BE49-F238E27FC236}">
                  <a16:creationId xmlns:a16="http://schemas.microsoft.com/office/drawing/2014/main" id="{3F074A19-D651-4C25-AF6B-2E1A0F9F0AE2}"/>
                </a:ext>
              </a:extLst>
            </p:cNvPr>
            <p:cNvGrpSpPr>
              <a:grpSpLocks noChangeAspect="1"/>
            </p:cNvGrpSpPr>
            <p:nvPr/>
          </p:nvGrpSpPr>
          <p:grpSpPr>
            <a:xfrm>
              <a:off x="471707" y="1675770"/>
              <a:ext cx="2158455" cy="2196000"/>
              <a:chOff x="5397500" y="5734050"/>
              <a:chExt cx="365125" cy="371476"/>
            </a:xfrm>
            <a:grpFill/>
          </p:grpSpPr>
          <p:sp>
            <p:nvSpPr>
              <p:cNvPr id="27" name="Freeform 288">
                <a:extLst>
                  <a:ext uri="{FF2B5EF4-FFF2-40B4-BE49-F238E27FC236}">
                    <a16:creationId xmlns:a16="http://schemas.microsoft.com/office/drawing/2014/main" id="{05D66783-0A26-46B4-A1EF-A6303046BABE}"/>
                  </a:ext>
                </a:extLst>
              </p:cNvPr>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latin typeface="Arial" panose="020B0604020202020204" pitchFamily="34" charset="0"/>
                  <a:ea typeface="微软雅黑" panose="020B0503020204020204" pitchFamily="34" charset="-122"/>
                  <a:cs typeface="Arial" panose="020B0604020202020204" pitchFamily="34" charset="0"/>
                </a:endParaRPr>
              </a:p>
            </p:txBody>
          </p:sp>
          <p:sp>
            <p:nvSpPr>
              <p:cNvPr id="28" name="Freeform 289">
                <a:extLst>
                  <a:ext uri="{FF2B5EF4-FFF2-40B4-BE49-F238E27FC236}">
                    <a16:creationId xmlns:a16="http://schemas.microsoft.com/office/drawing/2014/main" id="{6B9D28C6-D9C9-420F-A9BB-54A7713345E1}"/>
                  </a:ext>
                </a:extLst>
              </p:cNvPr>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latin typeface="Arial" panose="020B0604020202020204" pitchFamily="34" charset="0"/>
                  <a:ea typeface="微软雅黑" panose="020B0503020204020204" pitchFamily="34" charset="-122"/>
                  <a:cs typeface="Arial" panose="020B0604020202020204" pitchFamily="34" charset="0"/>
                </a:endParaRPr>
              </a:p>
            </p:txBody>
          </p:sp>
          <p:sp>
            <p:nvSpPr>
              <p:cNvPr id="29" name="Freeform 291">
                <a:extLst>
                  <a:ext uri="{FF2B5EF4-FFF2-40B4-BE49-F238E27FC236}">
                    <a16:creationId xmlns:a16="http://schemas.microsoft.com/office/drawing/2014/main" id="{C5230E0E-E156-459B-AA90-39709B1DDB7C}"/>
                  </a:ext>
                </a:extLst>
              </p:cNvPr>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 name="组合 51">
              <a:extLst>
                <a:ext uri="{FF2B5EF4-FFF2-40B4-BE49-F238E27FC236}">
                  <a16:creationId xmlns:a16="http://schemas.microsoft.com/office/drawing/2014/main" id="{A9EE5FD5-4042-4519-93A5-E4DF63C8B5FA}"/>
                </a:ext>
              </a:extLst>
            </p:cNvPr>
            <p:cNvGrpSpPr>
              <a:grpSpLocks noChangeAspect="1"/>
            </p:cNvGrpSpPr>
            <p:nvPr/>
          </p:nvGrpSpPr>
          <p:grpSpPr>
            <a:xfrm>
              <a:off x="1735995" y="2108076"/>
              <a:ext cx="462003" cy="468000"/>
              <a:chOff x="2665061" y="4979202"/>
              <a:chExt cx="284308" cy="288000"/>
            </a:xfrm>
            <a:grpFill/>
          </p:grpSpPr>
          <p:sp>
            <p:nvSpPr>
              <p:cNvPr id="25" name="Freeform 932">
                <a:extLst>
                  <a:ext uri="{FF2B5EF4-FFF2-40B4-BE49-F238E27FC236}">
                    <a16:creationId xmlns:a16="http://schemas.microsoft.com/office/drawing/2014/main" id="{F426D155-184B-4122-B05C-CEC013A817FF}"/>
                  </a:ext>
                </a:extLst>
              </p:cNvPr>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latin typeface="Arial" panose="020B0604020202020204" pitchFamily="34" charset="0"/>
                  <a:ea typeface="微软雅黑" panose="020B0503020204020204" pitchFamily="34" charset="-122"/>
                  <a:cs typeface="Arial" panose="020B0604020202020204" pitchFamily="34" charset="0"/>
                </a:endParaRPr>
              </a:p>
            </p:txBody>
          </p:sp>
          <p:sp>
            <p:nvSpPr>
              <p:cNvPr id="26" name="Freeform 933">
                <a:extLst>
                  <a:ext uri="{FF2B5EF4-FFF2-40B4-BE49-F238E27FC236}">
                    <a16:creationId xmlns:a16="http://schemas.microsoft.com/office/drawing/2014/main" id="{BA422917-F90A-4882-9C90-1B75A3D30E6A}"/>
                  </a:ext>
                </a:extLst>
              </p:cNvPr>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0" name="组合 57">
            <a:extLst>
              <a:ext uri="{FF2B5EF4-FFF2-40B4-BE49-F238E27FC236}">
                <a16:creationId xmlns:a16="http://schemas.microsoft.com/office/drawing/2014/main" id="{FE166770-5A66-4E0B-93EB-410E1EE67609}"/>
              </a:ext>
            </a:extLst>
          </p:cNvPr>
          <p:cNvGrpSpPr/>
          <p:nvPr/>
        </p:nvGrpSpPr>
        <p:grpSpPr>
          <a:xfrm>
            <a:off x="731943" y="4174443"/>
            <a:ext cx="2157893" cy="2195428"/>
            <a:chOff x="478903" y="4355475"/>
            <a:chExt cx="2158455" cy="2196000"/>
          </a:xfrm>
          <a:solidFill>
            <a:srgbClr val="00B0F0"/>
          </a:solidFill>
        </p:grpSpPr>
        <p:grpSp>
          <p:nvGrpSpPr>
            <p:cNvPr id="31" name="组合 58">
              <a:extLst>
                <a:ext uri="{FF2B5EF4-FFF2-40B4-BE49-F238E27FC236}">
                  <a16:creationId xmlns:a16="http://schemas.microsoft.com/office/drawing/2014/main" id="{4FBF5560-331C-4995-A9AA-6283CD3D3E5E}"/>
                </a:ext>
              </a:extLst>
            </p:cNvPr>
            <p:cNvGrpSpPr>
              <a:grpSpLocks noChangeAspect="1"/>
            </p:cNvGrpSpPr>
            <p:nvPr/>
          </p:nvGrpSpPr>
          <p:grpSpPr>
            <a:xfrm>
              <a:off x="1795203" y="4733013"/>
              <a:ext cx="366333" cy="576000"/>
              <a:chOff x="2257888" y="5547128"/>
              <a:chExt cx="137373" cy="216000"/>
            </a:xfrm>
            <a:grpFill/>
          </p:grpSpPr>
          <p:sp>
            <p:nvSpPr>
              <p:cNvPr id="36" name="Freeform 69">
                <a:extLst>
                  <a:ext uri="{FF2B5EF4-FFF2-40B4-BE49-F238E27FC236}">
                    <a16:creationId xmlns:a16="http://schemas.microsoft.com/office/drawing/2014/main" id="{46A30AA0-23BA-4CBD-839E-07061F32DDAB}"/>
                  </a:ext>
                </a:extLst>
              </p:cNvPr>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533" dirty="0">
                  <a:latin typeface="Arial" panose="020B0604020202020204" pitchFamily="34" charset="0"/>
                  <a:ea typeface="微软雅黑" panose="020B0503020204020204" pitchFamily="34" charset="-122"/>
                  <a:cs typeface="Arial" panose="020B0604020202020204" pitchFamily="34" charset="0"/>
                </a:endParaRPr>
              </a:p>
            </p:txBody>
          </p:sp>
          <p:sp>
            <p:nvSpPr>
              <p:cNvPr id="37" name="Freeform 70">
                <a:extLst>
                  <a:ext uri="{FF2B5EF4-FFF2-40B4-BE49-F238E27FC236}">
                    <a16:creationId xmlns:a16="http://schemas.microsoft.com/office/drawing/2014/main" id="{4548013A-17A4-47ED-9F69-2E54A188308B}"/>
                  </a:ext>
                </a:extLst>
              </p:cNvPr>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533"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 name="组合 59">
              <a:extLst>
                <a:ext uri="{FF2B5EF4-FFF2-40B4-BE49-F238E27FC236}">
                  <a16:creationId xmlns:a16="http://schemas.microsoft.com/office/drawing/2014/main" id="{4D682109-2A0D-4313-859F-D217BA88EE03}"/>
                </a:ext>
              </a:extLst>
            </p:cNvPr>
            <p:cNvGrpSpPr>
              <a:grpSpLocks noChangeAspect="1"/>
            </p:cNvGrpSpPr>
            <p:nvPr/>
          </p:nvGrpSpPr>
          <p:grpSpPr>
            <a:xfrm>
              <a:off x="478903" y="4355475"/>
              <a:ext cx="2158455" cy="2196000"/>
              <a:chOff x="5397500" y="5734050"/>
              <a:chExt cx="365125" cy="371476"/>
            </a:xfrm>
            <a:grpFill/>
          </p:grpSpPr>
          <p:sp>
            <p:nvSpPr>
              <p:cNvPr id="33" name="Freeform 288">
                <a:extLst>
                  <a:ext uri="{FF2B5EF4-FFF2-40B4-BE49-F238E27FC236}">
                    <a16:creationId xmlns:a16="http://schemas.microsoft.com/office/drawing/2014/main" id="{66EF7639-3996-4CD4-AD4C-DDCF42425E1C}"/>
                  </a:ext>
                </a:extLst>
              </p:cNvPr>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533" dirty="0">
                  <a:latin typeface="Arial" panose="020B0604020202020204" pitchFamily="34" charset="0"/>
                  <a:ea typeface="微软雅黑" panose="020B0503020204020204" pitchFamily="34" charset="-122"/>
                  <a:cs typeface="Arial" panose="020B0604020202020204" pitchFamily="34" charset="0"/>
                </a:endParaRPr>
              </a:p>
            </p:txBody>
          </p:sp>
          <p:sp>
            <p:nvSpPr>
              <p:cNvPr id="34" name="Freeform 289">
                <a:extLst>
                  <a:ext uri="{FF2B5EF4-FFF2-40B4-BE49-F238E27FC236}">
                    <a16:creationId xmlns:a16="http://schemas.microsoft.com/office/drawing/2014/main" id="{3FEBAFCB-82F3-4749-9AFF-6D71E153BFFE}"/>
                  </a:ext>
                </a:extLst>
              </p:cNvPr>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533" dirty="0">
                  <a:latin typeface="Arial" panose="020B0604020202020204" pitchFamily="34" charset="0"/>
                  <a:ea typeface="微软雅黑" panose="020B0503020204020204" pitchFamily="34" charset="-122"/>
                  <a:cs typeface="Arial" panose="020B0604020202020204" pitchFamily="34" charset="0"/>
                </a:endParaRPr>
              </a:p>
            </p:txBody>
          </p:sp>
          <p:sp>
            <p:nvSpPr>
              <p:cNvPr id="35" name="Freeform 291">
                <a:extLst>
                  <a:ext uri="{FF2B5EF4-FFF2-40B4-BE49-F238E27FC236}">
                    <a16:creationId xmlns:a16="http://schemas.microsoft.com/office/drawing/2014/main" id="{89B27DFD-148E-462E-8062-5495DDB9A6A9}"/>
                  </a:ext>
                </a:extLst>
              </p:cNvPr>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533" dirty="0">
                  <a:latin typeface="Arial" panose="020B0604020202020204" pitchFamily="34" charset="0"/>
                  <a:ea typeface="微软雅黑" panose="020B0503020204020204" pitchFamily="34" charset="-122"/>
                  <a:cs typeface="Arial" panose="020B0604020202020204" pitchFamily="34" charset="0"/>
                </a:endParaRPr>
              </a:p>
            </p:txBody>
          </p:sp>
        </p:grpSp>
      </p:grpSp>
      <p:sp>
        <p:nvSpPr>
          <p:cNvPr id="38" name="矩形 37">
            <a:extLst>
              <a:ext uri="{FF2B5EF4-FFF2-40B4-BE49-F238E27FC236}">
                <a16:creationId xmlns:a16="http://schemas.microsoft.com/office/drawing/2014/main" id="{CE09655C-0A76-4CB4-ABEE-A7CD89100179}"/>
              </a:ext>
            </a:extLst>
          </p:cNvPr>
          <p:cNvSpPr/>
          <p:nvPr/>
        </p:nvSpPr>
        <p:spPr>
          <a:xfrm>
            <a:off x="2804248" y="1653147"/>
            <a:ext cx="2339015" cy="523180"/>
          </a:xfrm>
          <a:prstGeom prst="rect">
            <a:avLst/>
          </a:prstGeom>
        </p:spPr>
        <p:txBody>
          <a:bodyPr wrap="none" lIns="91397" tIns="45700" rIns="91397" bIns="4570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数据泄露原因</a:t>
            </a:r>
            <a:endParaRPr lang="en-US" altLang="zh-CN" sz="2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796AE600-AD10-4EBA-A47C-938D2903666F}"/>
              </a:ext>
            </a:extLst>
          </p:cNvPr>
          <p:cNvSpPr/>
          <p:nvPr/>
        </p:nvSpPr>
        <p:spPr>
          <a:xfrm>
            <a:off x="2841074" y="3742831"/>
            <a:ext cx="1620870" cy="523180"/>
          </a:xfrm>
          <a:prstGeom prst="rect">
            <a:avLst/>
          </a:prstGeom>
        </p:spPr>
        <p:txBody>
          <a:bodyPr wrap="none" lIns="91397" tIns="45700" rIns="91397" bIns="4570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行业分布</a:t>
            </a:r>
            <a:endParaRPr lang="en-US" altLang="zh-CN" sz="2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1BAD271E-280F-4839-86C9-57F6861B2F75}"/>
              </a:ext>
            </a:extLst>
          </p:cNvPr>
          <p:cNvSpPr/>
          <p:nvPr/>
        </p:nvSpPr>
        <p:spPr>
          <a:xfrm>
            <a:off x="6860173" y="1338192"/>
            <a:ext cx="1718421" cy="461624"/>
          </a:xfrm>
          <a:prstGeom prst="rect">
            <a:avLst/>
          </a:prstGeom>
        </p:spPr>
        <p:txBody>
          <a:bodyPr wrap="square" lIns="91397" tIns="45700" rIns="91397" bIns="45700">
            <a:spAutoFit/>
          </a:bodyPr>
          <a:lstStyle/>
          <a:p>
            <a:r>
              <a:rPr lang="zh-CN" altLang="en-US" sz="2400" b="1" dirty="0">
                <a:latin typeface="微软雅黑" panose="020B0503020204020204" pitchFamily="34" charset="-122"/>
                <a:ea typeface="微软雅黑" panose="020B0503020204020204" pitchFamily="34" charset="-122"/>
              </a:rPr>
              <a:t>黑客攻击</a:t>
            </a:r>
            <a:endParaRPr lang="en-US" altLang="zh-CN" sz="2400" b="1" dirty="0">
              <a:latin typeface="微软雅黑" panose="020B0503020204020204" pitchFamily="34" charset="-122"/>
              <a:ea typeface="微软雅黑" panose="020B0503020204020204" pitchFamily="34" charset="-122"/>
            </a:endParaRPr>
          </a:p>
        </p:txBody>
      </p:sp>
      <p:sp>
        <p:nvSpPr>
          <p:cNvPr id="44" name="矩形 47">
            <a:extLst>
              <a:ext uri="{FF2B5EF4-FFF2-40B4-BE49-F238E27FC236}">
                <a16:creationId xmlns:a16="http://schemas.microsoft.com/office/drawing/2014/main" id="{FC086FF9-4F1C-4572-BB53-6A37E9A9A629}"/>
              </a:ext>
            </a:extLst>
          </p:cNvPr>
          <p:cNvSpPr>
            <a:spLocks noChangeArrowheads="1"/>
          </p:cNvSpPr>
          <p:nvPr/>
        </p:nvSpPr>
        <p:spPr bwMode="auto">
          <a:xfrm>
            <a:off x="6824498" y="1729093"/>
            <a:ext cx="4194418" cy="33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7" tIns="45700" rIns="91397" bIns="4570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dirty="0">
                <a:solidFill>
                  <a:srgbClr val="424242"/>
                </a:solidFill>
                <a:latin typeface="Roboto" pitchFamily="2" charset="0"/>
              </a:rPr>
              <a:t>62%</a:t>
            </a:r>
            <a:r>
              <a:rPr lang="zh-CN" altLang="en-US" sz="1400" dirty="0">
                <a:solidFill>
                  <a:srgbClr val="424242"/>
                </a:solidFill>
                <a:latin typeface="Roboto" pitchFamily="2" charset="0"/>
              </a:rPr>
              <a:t>的数据泄露与黑客攻击有关</a:t>
            </a:r>
            <a:r>
              <a:rPr lang="zh-CN" altLang="en-US" sz="1400" dirty="0">
                <a:solidFill>
                  <a:schemeClr val="bg1">
                    <a:lumMod val="50000"/>
                  </a:schemeClr>
                </a:solidFill>
                <a:sym typeface="微软雅黑" panose="020B0503020204020204" pitchFamily="34" charset="-122"/>
              </a:rPr>
              <a:t>。</a:t>
            </a:r>
          </a:p>
        </p:txBody>
      </p:sp>
      <p:cxnSp>
        <p:nvCxnSpPr>
          <p:cNvPr id="45" name="直接连接符 44">
            <a:extLst>
              <a:ext uri="{FF2B5EF4-FFF2-40B4-BE49-F238E27FC236}">
                <a16:creationId xmlns:a16="http://schemas.microsoft.com/office/drawing/2014/main" id="{4BF6FE05-36D1-4785-BFA5-C1CCEAD43732}"/>
              </a:ext>
            </a:extLst>
          </p:cNvPr>
          <p:cNvCxnSpPr/>
          <p:nvPr/>
        </p:nvCxnSpPr>
        <p:spPr>
          <a:xfrm>
            <a:off x="6578959" y="1699306"/>
            <a:ext cx="0" cy="98782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DFBA6431-96AF-4DD9-ADC1-FF7C8B2483FB}"/>
              </a:ext>
            </a:extLst>
          </p:cNvPr>
          <p:cNvSpPr/>
          <p:nvPr/>
        </p:nvSpPr>
        <p:spPr>
          <a:xfrm>
            <a:off x="6489535" y="2652463"/>
            <a:ext cx="202228" cy="262700"/>
          </a:xfrm>
          <a:prstGeom prst="rect">
            <a:avLst/>
          </a:prstGeom>
          <a:solidFill>
            <a:srgbClr val="9BD74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3" rIns="121908" bIns="60953" rtlCol="0" anchor="ctr"/>
          <a:lstStyle/>
          <a:p>
            <a:pPr algn="ctr"/>
            <a:endParaRPr lang="zh-CN" altLang="en-US" sz="1333" dirty="0">
              <a:solidFill>
                <a:srgbClr val="2C3637"/>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926B8AC7-0244-4298-95D9-27EA18471BA6}"/>
              </a:ext>
            </a:extLst>
          </p:cNvPr>
          <p:cNvSpPr/>
          <p:nvPr/>
        </p:nvSpPr>
        <p:spPr>
          <a:xfrm>
            <a:off x="6900601" y="2263058"/>
            <a:ext cx="1107909" cy="461624"/>
          </a:xfrm>
          <a:prstGeom prst="rect">
            <a:avLst/>
          </a:prstGeom>
        </p:spPr>
        <p:txBody>
          <a:bodyPr wrap="none" lIns="91397" tIns="45700" rIns="91397" bIns="45700">
            <a:spAutoFit/>
          </a:bodyPr>
          <a:lstStyle/>
          <a:p>
            <a:r>
              <a:rPr lang="zh-CN" altLang="en-US" sz="2400" b="1" dirty="0">
                <a:latin typeface="微软雅黑" panose="020B0503020204020204" pitchFamily="34" charset="-122"/>
                <a:ea typeface="微软雅黑" panose="020B0503020204020204" pitchFamily="34" charset="-122"/>
              </a:rPr>
              <a:t>弱口令</a:t>
            </a:r>
            <a:endParaRPr lang="en-US" altLang="zh-CN" sz="24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BBAAD780-E983-49AA-9BA3-24B67CA55F1D}"/>
              </a:ext>
            </a:extLst>
          </p:cNvPr>
          <p:cNvSpPr>
            <a:spLocks noChangeArrowheads="1"/>
          </p:cNvSpPr>
          <p:nvPr/>
        </p:nvSpPr>
        <p:spPr bwMode="auto">
          <a:xfrm>
            <a:off x="6900601" y="2678710"/>
            <a:ext cx="5005926" cy="86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7" tIns="45700" rIns="91397" bIns="4570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dirty="0">
                <a:solidFill>
                  <a:srgbClr val="424242"/>
                </a:solidFill>
                <a:latin typeface="Roboto" pitchFamily="2" charset="0"/>
              </a:rPr>
              <a:t>81%</a:t>
            </a:r>
            <a:r>
              <a:rPr lang="zh-CN" altLang="en-US" sz="1400" dirty="0">
                <a:solidFill>
                  <a:srgbClr val="424242"/>
                </a:solidFill>
                <a:latin typeface="Roboto" pitchFamily="2" charset="0"/>
              </a:rPr>
              <a:t>的的数据泄露涉及到撞库或弱口令。也就是说，直到</a:t>
            </a:r>
            <a:r>
              <a:rPr lang="en-US" altLang="zh-CN" sz="1400" dirty="0">
                <a:solidFill>
                  <a:srgbClr val="424242"/>
                </a:solidFill>
                <a:latin typeface="Roboto" pitchFamily="2" charset="0"/>
              </a:rPr>
              <a:t>2018</a:t>
            </a:r>
            <a:r>
              <a:rPr lang="zh-CN" altLang="en-US" sz="1400" dirty="0">
                <a:solidFill>
                  <a:srgbClr val="424242"/>
                </a:solidFill>
                <a:latin typeface="Roboto" pitchFamily="2" charset="0"/>
              </a:rPr>
              <a:t>年，人们使用密码的习惯依然不太好，绝大部分人并没有养成定期修改密码的习惯。 </a:t>
            </a:r>
            <a:endParaRPr lang="zh-CN" altLang="en-US" sz="1400" dirty="0">
              <a:solidFill>
                <a:schemeClr val="bg1">
                  <a:lumMod val="50000"/>
                </a:schemeClr>
              </a:solidFill>
              <a:sym typeface="微软雅黑" panose="020B0503020204020204" pitchFamily="34" charset="-122"/>
            </a:endParaRPr>
          </a:p>
        </p:txBody>
      </p:sp>
      <p:sp>
        <p:nvSpPr>
          <p:cNvPr id="50" name="矩形 49">
            <a:extLst>
              <a:ext uri="{FF2B5EF4-FFF2-40B4-BE49-F238E27FC236}">
                <a16:creationId xmlns:a16="http://schemas.microsoft.com/office/drawing/2014/main" id="{B0CA9ACA-A23E-49EF-BB7F-0A6078435992}"/>
              </a:ext>
            </a:extLst>
          </p:cNvPr>
          <p:cNvSpPr/>
          <p:nvPr/>
        </p:nvSpPr>
        <p:spPr>
          <a:xfrm>
            <a:off x="6323405" y="3929737"/>
            <a:ext cx="215968" cy="21596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908" tIns="60953" rIns="121908" bIns="60953" rtlCol="0" anchor="ctr"/>
          <a:lstStyle/>
          <a:p>
            <a:pPr algn="ctr"/>
            <a:endParaRPr lang="zh-CN" altLang="en-US" sz="1333" dirty="0">
              <a:solidFill>
                <a:srgbClr val="2C3637"/>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7C91A4DE-1311-4909-AEFF-3055CFD83753}"/>
              </a:ext>
            </a:extLst>
          </p:cNvPr>
          <p:cNvSpPr/>
          <p:nvPr/>
        </p:nvSpPr>
        <p:spPr>
          <a:xfrm>
            <a:off x="6860174" y="3813225"/>
            <a:ext cx="1415685" cy="461624"/>
          </a:xfrm>
          <a:prstGeom prst="rect">
            <a:avLst/>
          </a:prstGeom>
        </p:spPr>
        <p:txBody>
          <a:bodyPr wrap="none" lIns="91397" tIns="45700" rIns="91397" bIns="45700">
            <a:spAutoFit/>
          </a:bodyPr>
          <a:lstStyle/>
          <a:p>
            <a:r>
              <a:rPr lang="zh-CN" altLang="en-US" sz="2400" b="1" dirty="0">
                <a:latin typeface="微软雅黑" panose="020B0503020204020204" pitchFamily="34" charset="-122"/>
                <a:ea typeface="微软雅黑" panose="020B0503020204020204" pitchFamily="34" charset="-122"/>
              </a:rPr>
              <a:t>金融行业</a:t>
            </a:r>
            <a:endParaRPr lang="en-US" altLang="zh-CN" sz="2400" b="1" dirty="0">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A60BA2FF-EBD7-4C77-AB37-08094E1B4237}"/>
              </a:ext>
            </a:extLst>
          </p:cNvPr>
          <p:cNvSpPr>
            <a:spLocks noChangeArrowheads="1"/>
          </p:cNvSpPr>
          <p:nvPr/>
        </p:nvSpPr>
        <p:spPr bwMode="auto">
          <a:xfrm>
            <a:off x="6860173" y="4228877"/>
            <a:ext cx="5046354" cy="3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7" tIns="45700" rIns="91397" bIns="4570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424242"/>
                </a:solidFill>
                <a:latin typeface="Roboto" pitchFamily="2" charset="0"/>
              </a:rPr>
              <a:t>金融行业依然首当其冲，</a:t>
            </a:r>
            <a:r>
              <a:rPr lang="en-US" altLang="zh-CN" sz="1400" dirty="0">
                <a:solidFill>
                  <a:srgbClr val="424242"/>
                </a:solidFill>
                <a:latin typeface="Roboto" pitchFamily="2" charset="0"/>
              </a:rPr>
              <a:t>24%</a:t>
            </a:r>
            <a:r>
              <a:rPr lang="zh-CN" altLang="en-US" sz="1400" dirty="0">
                <a:solidFill>
                  <a:srgbClr val="424242"/>
                </a:solidFill>
                <a:latin typeface="Roboto" pitchFamily="2" charset="0"/>
              </a:rPr>
              <a:t>的数据泄露事件和金融机构有关；</a:t>
            </a:r>
            <a:endParaRPr lang="zh-CN" altLang="en-US" sz="1400" dirty="0">
              <a:solidFill>
                <a:schemeClr val="bg1">
                  <a:lumMod val="50000"/>
                </a:schemeClr>
              </a:solidFill>
              <a:sym typeface="微软雅黑" panose="020B0503020204020204" pitchFamily="34" charset="-122"/>
            </a:endParaRPr>
          </a:p>
        </p:txBody>
      </p:sp>
      <p:cxnSp>
        <p:nvCxnSpPr>
          <p:cNvPr id="53" name="直接连接符 52">
            <a:extLst>
              <a:ext uri="{FF2B5EF4-FFF2-40B4-BE49-F238E27FC236}">
                <a16:creationId xmlns:a16="http://schemas.microsoft.com/office/drawing/2014/main" id="{D2AF8E6F-6F5A-4771-BB6D-339BCE7E2390}"/>
              </a:ext>
            </a:extLst>
          </p:cNvPr>
          <p:cNvCxnSpPr/>
          <p:nvPr/>
        </p:nvCxnSpPr>
        <p:spPr>
          <a:xfrm>
            <a:off x="6431389" y="4113766"/>
            <a:ext cx="0" cy="98782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C0D1A9A3-8DC8-4991-82C7-2B0D4EEEFE43}"/>
              </a:ext>
            </a:extLst>
          </p:cNvPr>
          <p:cNvSpPr/>
          <p:nvPr/>
        </p:nvSpPr>
        <p:spPr>
          <a:xfrm>
            <a:off x="6323405" y="5040165"/>
            <a:ext cx="215968" cy="2159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3" rIns="121908" bIns="60953" rtlCol="0" anchor="ctr"/>
          <a:lstStyle/>
          <a:p>
            <a:pPr algn="ctr"/>
            <a:endParaRPr lang="zh-CN" altLang="en-US" sz="1333" dirty="0">
              <a:solidFill>
                <a:srgbClr val="2C3637"/>
              </a:solidFill>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1BB86D78-CE68-4A90-8E04-3B83B748B6D3}"/>
              </a:ext>
            </a:extLst>
          </p:cNvPr>
          <p:cNvSpPr/>
          <p:nvPr/>
        </p:nvSpPr>
        <p:spPr>
          <a:xfrm>
            <a:off x="6860174" y="4893064"/>
            <a:ext cx="1415685" cy="461624"/>
          </a:xfrm>
          <a:prstGeom prst="rect">
            <a:avLst/>
          </a:prstGeom>
        </p:spPr>
        <p:txBody>
          <a:bodyPr wrap="none" lIns="91397" tIns="45700" rIns="91397" bIns="45700">
            <a:spAutoFit/>
          </a:bodyPr>
          <a:lstStyle/>
          <a:p>
            <a:r>
              <a:rPr lang="zh-CN" altLang="en-US" sz="2400" b="1" dirty="0">
                <a:latin typeface="微软雅黑" panose="020B0503020204020204" pitchFamily="34" charset="-122"/>
                <a:ea typeface="微软雅黑" panose="020B0503020204020204" pitchFamily="34" charset="-122"/>
              </a:rPr>
              <a:t>其他行业</a:t>
            </a:r>
            <a:endParaRPr lang="en-US" altLang="zh-CN" sz="2400" b="1" dirty="0">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47554C4A-B609-40FE-A049-E743084699D5}"/>
              </a:ext>
            </a:extLst>
          </p:cNvPr>
          <p:cNvSpPr>
            <a:spLocks noChangeArrowheads="1"/>
          </p:cNvSpPr>
          <p:nvPr/>
        </p:nvSpPr>
        <p:spPr bwMode="auto">
          <a:xfrm>
            <a:off x="6900601" y="5434165"/>
            <a:ext cx="5046354" cy="86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7" tIns="45700" rIns="91397" bIns="4570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424242"/>
                </a:solidFill>
                <a:latin typeface="Roboto" pitchFamily="2" charset="0"/>
              </a:rPr>
              <a:t>其次是医疗保健行业</a:t>
            </a:r>
            <a:r>
              <a:rPr lang="en-US" altLang="zh-CN" sz="1400" dirty="0">
                <a:solidFill>
                  <a:srgbClr val="424242"/>
                </a:solidFill>
                <a:latin typeface="Roboto" pitchFamily="2" charset="0"/>
              </a:rPr>
              <a:t>15%</a:t>
            </a:r>
            <a:r>
              <a:rPr lang="zh-CN" altLang="en-US" sz="1400" dirty="0">
                <a:solidFill>
                  <a:srgbClr val="424242"/>
                </a:solidFill>
                <a:latin typeface="Roboto" pitchFamily="2" charset="0"/>
              </a:rPr>
              <a:t>；再往后是销售行业</a:t>
            </a:r>
            <a:r>
              <a:rPr lang="en-US" altLang="zh-CN" sz="1400" dirty="0">
                <a:solidFill>
                  <a:srgbClr val="424242"/>
                </a:solidFill>
                <a:latin typeface="Roboto" pitchFamily="2" charset="0"/>
              </a:rPr>
              <a:t>15%</a:t>
            </a:r>
            <a:r>
              <a:rPr lang="zh-CN" altLang="en-US" sz="1400" dirty="0">
                <a:solidFill>
                  <a:srgbClr val="424242"/>
                </a:solidFill>
                <a:latin typeface="Roboto" pitchFamily="2" charset="0"/>
              </a:rPr>
              <a:t>以及公共部门</a:t>
            </a:r>
            <a:r>
              <a:rPr lang="en-US" altLang="zh-CN" sz="1400" dirty="0">
                <a:solidFill>
                  <a:srgbClr val="424242"/>
                </a:solidFill>
                <a:latin typeface="Roboto" pitchFamily="2" charset="0"/>
              </a:rPr>
              <a:t>12%</a:t>
            </a:r>
            <a:r>
              <a:rPr lang="zh-CN" altLang="en-US" sz="1400" dirty="0">
                <a:solidFill>
                  <a:srgbClr val="424242"/>
                </a:solidFill>
                <a:latin typeface="Roboto" pitchFamily="2" charset="0"/>
              </a:rPr>
              <a:t>。其中医疗行业是勒索的重灾区，真可谓“不给钱就撕票”</a:t>
            </a:r>
            <a:endParaRPr lang="zh-CN" altLang="en-US" sz="1400" dirty="0">
              <a:solidFill>
                <a:schemeClr val="bg1">
                  <a:lumMod val="50000"/>
                </a:schemeClr>
              </a:solidFill>
              <a:sym typeface="微软雅黑" panose="020B0503020204020204" pitchFamily="34" charset="-122"/>
            </a:endParaRPr>
          </a:p>
        </p:txBody>
      </p:sp>
      <p:sp>
        <p:nvSpPr>
          <p:cNvPr id="57"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Font typeface="Wingdings" panose="05000000000000000000" pitchFamily="2" charset="2"/>
              <a:buChar char="p"/>
            </a:pPr>
            <a:r>
              <a:rPr lang="en-US" altLang="zh-CN" sz="3600" dirty="0">
                <a:solidFill>
                  <a:schemeClr val="tx1"/>
                </a:solidFill>
              </a:rPr>
              <a:t>2018</a:t>
            </a:r>
            <a:r>
              <a:rPr lang="zh-CN" altLang="en-US" sz="3600" dirty="0">
                <a:solidFill>
                  <a:schemeClr val="tx1"/>
                </a:solidFill>
              </a:rPr>
              <a:t>年数据泄露调查报告</a:t>
            </a:r>
            <a:endParaRPr lang="zh-CN" altLang="en-US" sz="3600" dirty="0"/>
          </a:p>
        </p:txBody>
      </p:sp>
      <p:sp>
        <p:nvSpPr>
          <p:cNvPr id="58" name="矩形 57">
            <a:extLst>
              <a:ext uri="{FF2B5EF4-FFF2-40B4-BE49-F238E27FC236}">
                <a16:creationId xmlns:a16="http://schemas.microsoft.com/office/drawing/2014/main" id="{DFBA6431-96AF-4DD9-ADC1-FF7C8B2483FB}"/>
              </a:ext>
            </a:extLst>
          </p:cNvPr>
          <p:cNvSpPr/>
          <p:nvPr/>
        </p:nvSpPr>
        <p:spPr>
          <a:xfrm>
            <a:off x="6489535" y="1696100"/>
            <a:ext cx="202228" cy="262700"/>
          </a:xfrm>
          <a:prstGeom prst="rect">
            <a:avLst/>
          </a:prstGeom>
          <a:solidFill>
            <a:srgbClr val="9BD74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3" rIns="121908" bIns="60953" rtlCol="0" anchor="ctr"/>
          <a:lstStyle/>
          <a:p>
            <a:pPr algn="ctr"/>
            <a:endParaRPr lang="zh-CN" altLang="en-US" sz="1333" dirty="0">
              <a:solidFill>
                <a:srgbClr val="2C363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5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p:cTn id="7" dur="350" fill="hold"/>
                                        <p:tgtEl>
                                          <p:spTgt spid="22"/>
                                        </p:tgtEl>
                                        <p:attrNameLst>
                                          <p:attrName>ppt_w</p:attrName>
                                        </p:attrNameLst>
                                      </p:cBhvr>
                                      <p:tavLst>
                                        <p:tav tm="0">
                                          <p:val>
                                            <p:fltVal val="0"/>
                                          </p:val>
                                        </p:tav>
                                        <p:tav tm="100000">
                                          <p:val>
                                            <p:strVal val="#ppt_w"/>
                                          </p:val>
                                        </p:tav>
                                      </p:tavLst>
                                    </p:anim>
                                    <p:anim calcmode="lin" valueType="num">
                                      <p:cBhvr>
                                        <p:cTn id="8" dur="350" fill="hold"/>
                                        <p:tgtEl>
                                          <p:spTgt spid="22"/>
                                        </p:tgtEl>
                                        <p:attrNameLst>
                                          <p:attrName>ppt_h</p:attrName>
                                        </p:attrNameLst>
                                      </p:cBhvr>
                                      <p:tavLst>
                                        <p:tav tm="0">
                                          <p:val>
                                            <p:fltVal val="0"/>
                                          </p:val>
                                        </p:tav>
                                        <p:tav tm="100000">
                                          <p:val>
                                            <p:strVal val="#ppt_h"/>
                                          </p:val>
                                        </p:tav>
                                      </p:tavLst>
                                    </p:anim>
                                    <p:animEffect transition="in" filter="fade">
                                      <p:cBhvr>
                                        <p:cTn id="9" dur="350"/>
                                        <p:tgtEl>
                                          <p:spTgt spid="22"/>
                                        </p:tgtEl>
                                      </p:cBhvr>
                                    </p:animEffect>
                                  </p:childTnLst>
                                </p:cTn>
                              </p:par>
                              <p:par>
                                <p:cTn id="10" presetID="22" presetClass="entr" presetSubtype="8"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nodeType="withEffect">
                                  <p:stCondLst>
                                    <p:cond delay="1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4" fill="hold" grpId="0" nodeType="withEffect">
                                  <p:stCondLst>
                                    <p:cond delay="2750"/>
                                  </p:stCondLst>
                                  <p:childTnLst>
                                    <p:set>
                                      <p:cBhvr>
                                        <p:cTn id="17" dur="1" fill="hold">
                                          <p:stCondLst>
                                            <p:cond delay="0"/>
                                          </p:stCondLst>
                                        </p:cTn>
                                        <p:tgtEl>
                                          <p:spTgt spid="38"/>
                                        </p:tgtEl>
                                        <p:attrNameLst>
                                          <p:attrName>style.visibility</p:attrName>
                                        </p:attrNameLst>
                                      </p:cBhvr>
                                      <p:to>
                                        <p:strVal val="visible"/>
                                      </p:to>
                                    </p:set>
                                    <p:animEffect transition="in" filter="wipe(down)">
                                      <p:cBhvr>
                                        <p:cTn id="18" dur="500"/>
                                        <p:tgtEl>
                                          <p:spTgt spid="38"/>
                                        </p:tgtEl>
                                      </p:cBhvr>
                                    </p:animEffect>
                                  </p:childTnLst>
                                </p:cTn>
                              </p:par>
                              <p:par>
                                <p:cTn id="19" presetID="53" presetClass="entr" presetSubtype="16" fill="hold" nodeType="withEffect">
                                  <p:stCondLst>
                                    <p:cond delay="3500"/>
                                  </p:stCondLst>
                                  <p:childTnLst>
                                    <p:set>
                                      <p:cBhvr>
                                        <p:cTn id="20" dur="1" fill="hold">
                                          <p:stCondLst>
                                            <p:cond delay="0"/>
                                          </p:stCondLst>
                                        </p:cTn>
                                        <p:tgtEl>
                                          <p:spTgt spid="30"/>
                                        </p:tgtEl>
                                        <p:attrNameLst>
                                          <p:attrName>style.visibility</p:attrName>
                                        </p:attrNameLst>
                                      </p:cBhvr>
                                      <p:to>
                                        <p:strVal val="visible"/>
                                      </p:to>
                                    </p:set>
                                    <p:anim calcmode="lin" valueType="num">
                                      <p:cBhvr>
                                        <p:cTn id="21" dur="350" fill="hold"/>
                                        <p:tgtEl>
                                          <p:spTgt spid="30"/>
                                        </p:tgtEl>
                                        <p:attrNameLst>
                                          <p:attrName>ppt_w</p:attrName>
                                        </p:attrNameLst>
                                      </p:cBhvr>
                                      <p:tavLst>
                                        <p:tav tm="0">
                                          <p:val>
                                            <p:fltVal val="0"/>
                                          </p:val>
                                        </p:tav>
                                        <p:tav tm="100000">
                                          <p:val>
                                            <p:strVal val="#ppt_w"/>
                                          </p:val>
                                        </p:tav>
                                      </p:tavLst>
                                    </p:anim>
                                    <p:anim calcmode="lin" valueType="num">
                                      <p:cBhvr>
                                        <p:cTn id="22" dur="350" fill="hold"/>
                                        <p:tgtEl>
                                          <p:spTgt spid="30"/>
                                        </p:tgtEl>
                                        <p:attrNameLst>
                                          <p:attrName>ppt_h</p:attrName>
                                        </p:attrNameLst>
                                      </p:cBhvr>
                                      <p:tavLst>
                                        <p:tav tm="0">
                                          <p:val>
                                            <p:fltVal val="0"/>
                                          </p:val>
                                        </p:tav>
                                        <p:tav tm="100000">
                                          <p:val>
                                            <p:strVal val="#ppt_h"/>
                                          </p:val>
                                        </p:tav>
                                      </p:tavLst>
                                    </p:anim>
                                    <p:animEffect transition="in" filter="fade">
                                      <p:cBhvr>
                                        <p:cTn id="23" dur="350"/>
                                        <p:tgtEl>
                                          <p:spTgt spid="30"/>
                                        </p:tgtEl>
                                      </p:cBhvr>
                                    </p:animEffect>
                                  </p:childTnLst>
                                </p:cTn>
                              </p:par>
                              <p:par>
                                <p:cTn id="24" presetID="22" presetClass="entr" presetSubtype="8" fill="hold" nodeType="withEffect">
                                  <p:stCondLst>
                                    <p:cond delay="420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22" presetClass="entr" presetSubtype="8" fill="hold" nodeType="withEffect">
                                  <p:stCondLst>
                                    <p:cond delay="510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par>
                                <p:cTn id="30" presetID="22" presetClass="entr" presetSubtype="4" fill="hold" grpId="0" nodeType="withEffect">
                                  <p:stCondLst>
                                    <p:cond delay="6000"/>
                                  </p:stCondLst>
                                  <p:childTnLst>
                                    <p:set>
                                      <p:cBhvr>
                                        <p:cTn id="31" dur="1" fill="hold">
                                          <p:stCondLst>
                                            <p:cond delay="0"/>
                                          </p:stCondLst>
                                        </p:cTn>
                                        <p:tgtEl>
                                          <p:spTgt spid="40"/>
                                        </p:tgtEl>
                                        <p:attrNameLst>
                                          <p:attrName>style.visibility</p:attrName>
                                        </p:attrNameLst>
                                      </p:cBhvr>
                                      <p:to>
                                        <p:strVal val="visible"/>
                                      </p:to>
                                    </p:set>
                                    <p:animEffect transition="in" filter="wipe(down)">
                                      <p:cBhvr>
                                        <p:cTn id="32" dur="500"/>
                                        <p:tgtEl>
                                          <p:spTgt spid="40"/>
                                        </p:tgtEl>
                                      </p:cBhvr>
                                    </p:animEffect>
                                  </p:childTnLst>
                                </p:cTn>
                              </p:par>
                            </p:childTnLst>
                          </p:cTn>
                        </p:par>
                        <p:par>
                          <p:cTn id="33" fill="hold">
                            <p:stCondLst>
                              <p:cond delay="6500"/>
                            </p:stCondLst>
                            <p:childTnLst>
                              <p:par>
                                <p:cTn id="34" presetID="22" presetClass="entr" presetSubtype="8"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400"/>
                                        <p:tgtEl>
                                          <p:spTgt spid="43"/>
                                        </p:tgtEl>
                                      </p:cBhvr>
                                    </p:animEffect>
                                  </p:childTnLst>
                                </p:cTn>
                              </p:par>
                            </p:childTnLst>
                          </p:cTn>
                        </p:par>
                        <p:par>
                          <p:cTn id="37" fill="hold">
                            <p:stCondLst>
                              <p:cond delay="6900"/>
                            </p:stCondLst>
                            <p:childTnLst>
                              <p:par>
                                <p:cTn id="38" presetID="22" presetClass="entr" presetSubtype="8"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400"/>
                                        <p:tgtEl>
                                          <p:spTgt spid="44"/>
                                        </p:tgtEl>
                                      </p:cBhvr>
                                    </p:animEffect>
                                  </p:childTnLst>
                                </p:cTn>
                              </p:par>
                            </p:childTnLst>
                          </p:cTn>
                        </p:par>
                        <p:par>
                          <p:cTn id="41" fill="hold">
                            <p:stCondLst>
                              <p:cond delay="7300"/>
                            </p:stCondLst>
                            <p:childTnLst>
                              <p:par>
                                <p:cTn id="42" presetID="22" presetClass="entr" presetSubtype="1" fill="hold"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up)">
                                      <p:cBhvr>
                                        <p:cTn id="44" dur="500"/>
                                        <p:tgtEl>
                                          <p:spTgt spid="45"/>
                                        </p:tgtEl>
                                      </p:cBhvr>
                                    </p:animEffect>
                                  </p:childTnLst>
                                </p:cTn>
                              </p:par>
                            </p:childTnLst>
                          </p:cTn>
                        </p:par>
                        <p:par>
                          <p:cTn id="45" fill="hold">
                            <p:stCondLst>
                              <p:cond delay="7800"/>
                            </p:stCondLst>
                            <p:childTnLst>
                              <p:par>
                                <p:cTn id="46" presetID="2" presetClass="entr" presetSubtype="1" fill="hold" grpId="0" nodeType="after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additive="base">
                                        <p:cTn id="48" dur="500" fill="hold"/>
                                        <p:tgtEl>
                                          <p:spTgt spid="46"/>
                                        </p:tgtEl>
                                        <p:attrNameLst>
                                          <p:attrName>ppt_x</p:attrName>
                                        </p:attrNameLst>
                                      </p:cBhvr>
                                      <p:tavLst>
                                        <p:tav tm="0">
                                          <p:val>
                                            <p:strVal val="#ppt_x"/>
                                          </p:val>
                                        </p:tav>
                                        <p:tav tm="100000">
                                          <p:val>
                                            <p:strVal val="#ppt_x"/>
                                          </p:val>
                                        </p:tav>
                                      </p:tavLst>
                                    </p:anim>
                                    <p:anim calcmode="lin" valueType="num">
                                      <p:cBhvr additive="base">
                                        <p:cTn id="49" dur="500" fill="hold"/>
                                        <p:tgtEl>
                                          <p:spTgt spid="46"/>
                                        </p:tgtEl>
                                        <p:attrNameLst>
                                          <p:attrName>ppt_y</p:attrName>
                                        </p:attrNameLst>
                                      </p:cBhvr>
                                      <p:tavLst>
                                        <p:tav tm="0">
                                          <p:val>
                                            <p:strVal val="0-#ppt_h/2"/>
                                          </p:val>
                                        </p:tav>
                                        <p:tav tm="100000">
                                          <p:val>
                                            <p:strVal val="#ppt_y"/>
                                          </p:val>
                                        </p:tav>
                                      </p:tavLst>
                                    </p:anim>
                                  </p:childTnLst>
                                </p:cTn>
                              </p:par>
                            </p:childTnLst>
                          </p:cTn>
                        </p:par>
                        <p:par>
                          <p:cTn id="50" fill="hold">
                            <p:stCondLst>
                              <p:cond delay="8300"/>
                            </p:stCondLst>
                            <p:childTnLst>
                              <p:par>
                                <p:cTn id="51" presetID="22" presetClass="entr" presetSubtype="8"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400"/>
                                        <p:tgtEl>
                                          <p:spTgt spid="47"/>
                                        </p:tgtEl>
                                      </p:cBhvr>
                                    </p:animEffect>
                                  </p:childTnLst>
                                </p:cTn>
                              </p:par>
                            </p:childTnLst>
                          </p:cTn>
                        </p:par>
                        <p:par>
                          <p:cTn id="54" fill="hold">
                            <p:stCondLst>
                              <p:cond delay="8700"/>
                            </p:stCondLst>
                            <p:childTnLst>
                              <p:par>
                                <p:cTn id="55" presetID="22" presetClass="entr" presetSubtype="8" fill="hold" grpId="0"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400"/>
                                        <p:tgtEl>
                                          <p:spTgt spid="48"/>
                                        </p:tgtEl>
                                      </p:cBhvr>
                                    </p:animEffect>
                                  </p:childTnLst>
                                </p:cTn>
                              </p:par>
                            </p:childTnLst>
                          </p:cTn>
                        </p:par>
                        <p:par>
                          <p:cTn id="58" fill="hold">
                            <p:stCondLst>
                              <p:cond delay="9100"/>
                            </p:stCondLst>
                            <p:childTnLst>
                              <p:par>
                                <p:cTn id="59" presetID="2" presetClass="entr" presetSubtype="1"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0-#ppt_h/2"/>
                                          </p:val>
                                        </p:tav>
                                        <p:tav tm="100000">
                                          <p:val>
                                            <p:strVal val="#ppt_y"/>
                                          </p:val>
                                        </p:tav>
                                      </p:tavLst>
                                    </p:anim>
                                  </p:childTnLst>
                                </p:cTn>
                              </p:par>
                            </p:childTnLst>
                          </p:cTn>
                        </p:par>
                        <p:par>
                          <p:cTn id="63" fill="hold">
                            <p:stCondLst>
                              <p:cond delay="9600"/>
                            </p:stCondLst>
                            <p:childTnLst>
                              <p:par>
                                <p:cTn id="64" presetID="22" presetClass="entr" presetSubtype="8" fill="hold" grpId="0" nodeType="after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wipe(left)">
                                      <p:cBhvr>
                                        <p:cTn id="66" dur="400"/>
                                        <p:tgtEl>
                                          <p:spTgt spid="51"/>
                                        </p:tgtEl>
                                      </p:cBhvr>
                                    </p:animEffect>
                                  </p:childTnLst>
                                </p:cTn>
                              </p:par>
                            </p:childTnLst>
                          </p:cTn>
                        </p:par>
                        <p:par>
                          <p:cTn id="67" fill="hold">
                            <p:stCondLst>
                              <p:cond delay="10000"/>
                            </p:stCondLst>
                            <p:childTnLst>
                              <p:par>
                                <p:cTn id="68" presetID="22" presetClass="entr" presetSubtype="8" fill="hold" grpId="0" nodeType="after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left)">
                                      <p:cBhvr>
                                        <p:cTn id="70" dur="400"/>
                                        <p:tgtEl>
                                          <p:spTgt spid="52"/>
                                        </p:tgtEl>
                                      </p:cBhvr>
                                    </p:animEffect>
                                  </p:childTnLst>
                                </p:cTn>
                              </p:par>
                            </p:childTnLst>
                          </p:cTn>
                        </p:par>
                        <p:par>
                          <p:cTn id="71" fill="hold">
                            <p:stCondLst>
                              <p:cond delay="10400"/>
                            </p:stCondLst>
                            <p:childTnLst>
                              <p:par>
                                <p:cTn id="72" presetID="22" presetClass="entr" presetSubtype="1" fill="hold"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wipe(up)">
                                      <p:cBhvr>
                                        <p:cTn id="74" dur="500"/>
                                        <p:tgtEl>
                                          <p:spTgt spid="53"/>
                                        </p:tgtEl>
                                      </p:cBhvr>
                                    </p:animEffect>
                                  </p:childTnLst>
                                </p:cTn>
                              </p:par>
                            </p:childTnLst>
                          </p:cTn>
                        </p:par>
                        <p:par>
                          <p:cTn id="75" fill="hold">
                            <p:stCondLst>
                              <p:cond delay="10900"/>
                            </p:stCondLst>
                            <p:childTnLst>
                              <p:par>
                                <p:cTn id="76" presetID="2" presetClass="entr" presetSubtype="1" fill="hold" grpId="0" nodeType="afterEffect">
                                  <p:stCondLst>
                                    <p:cond delay="0"/>
                                  </p:stCondLst>
                                  <p:childTnLst>
                                    <p:set>
                                      <p:cBhvr>
                                        <p:cTn id="77" dur="1" fill="hold">
                                          <p:stCondLst>
                                            <p:cond delay="0"/>
                                          </p:stCondLst>
                                        </p:cTn>
                                        <p:tgtEl>
                                          <p:spTgt spid="54"/>
                                        </p:tgtEl>
                                        <p:attrNameLst>
                                          <p:attrName>style.visibility</p:attrName>
                                        </p:attrNameLst>
                                      </p:cBhvr>
                                      <p:to>
                                        <p:strVal val="visible"/>
                                      </p:to>
                                    </p:set>
                                    <p:anim calcmode="lin" valueType="num">
                                      <p:cBhvr additive="base">
                                        <p:cTn id="78" dur="500" fill="hold"/>
                                        <p:tgtEl>
                                          <p:spTgt spid="54"/>
                                        </p:tgtEl>
                                        <p:attrNameLst>
                                          <p:attrName>ppt_x</p:attrName>
                                        </p:attrNameLst>
                                      </p:cBhvr>
                                      <p:tavLst>
                                        <p:tav tm="0">
                                          <p:val>
                                            <p:strVal val="#ppt_x"/>
                                          </p:val>
                                        </p:tav>
                                        <p:tav tm="100000">
                                          <p:val>
                                            <p:strVal val="#ppt_x"/>
                                          </p:val>
                                        </p:tav>
                                      </p:tavLst>
                                    </p:anim>
                                    <p:anim calcmode="lin" valueType="num">
                                      <p:cBhvr additive="base">
                                        <p:cTn id="79" dur="500" fill="hold"/>
                                        <p:tgtEl>
                                          <p:spTgt spid="54"/>
                                        </p:tgtEl>
                                        <p:attrNameLst>
                                          <p:attrName>ppt_y</p:attrName>
                                        </p:attrNameLst>
                                      </p:cBhvr>
                                      <p:tavLst>
                                        <p:tav tm="0">
                                          <p:val>
                                            <p:strVal val="0-#ppt_h/2"/>
                                          </p:val>
                                        </p:tav>
                                        <p:tav tm="100000">
                                          <p:val>
                                            <p:strVal val="#ppt_y"/>
                                          </p:val>
                                        </p:tav>
                                      </p:tavLst>
                                    </p:anim>
                                  </p:childTnLst>
                                </p:cTn>
                              </p:par>
                            </p:childTnLst>
                          </p:cTn>
                        </p:par>
                        <p:par>
                          <p:cTn id="80" fill="hold">
                            <p:stCondLst>
                              <p:cond delay="11400"/>
                            </p:stCondLst>
                            <p:childTnLst>
                              <p:par>
                                <p:cTn id="81" presetID="22" presetClass="entr" presetSubtype="8" fill="hold" grpId="0" nodeType="after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400"/>
                                        <p:tgtEl>
                                          <p:spTgt spid="55"/>
                                        </p:tgtEl>
                                      </p:cBhvr>
                                    </p:animEffect>
                                  </p:childTnLst>
                                </p:cTn>
                              </p:par>
                            </p:childTnLst>
                          </p:cTn>
                        </p:par>
                        <p:par>
                          <p:cTn id="84" fill="hold">
                            <p:stCondLst>
                              <p:cond delay="11800"/>
                            </p:stCondLst>
                            <p:childTnLst>
                              <p:par>
                                <p:cTn id="85" presetID="22" presetClass="entr" presetSubtype="8" fill="hold" grpId="0" nodeType="after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wipe(left)">
                                      <p:cBhvr>
                                        <p:cTn id="87" dur="400"/>
                                        <p:tgtEl>
                                          <p:spTgt spid="56"/>
                                        </p:tgtEl>
                                      </p:cBhvr>
                                    </p:animEffect>
                                  </p:childTnLst>
                                </p:cTn>
                              </p:par>
                            </p:childTnLst>
                          </p:cTn>
                        </p:par>
                        <p:par>
                          <p:cTn id="88" fill="hold">
                            <p:stCondLst>
                              <p:cond delay="12200"/>
                            </p:stCondLst>
                            <p:childTnLst>
                              <p:par>
                                <p:cTn id="89" presetID="2" presetClass="entr" presetSubtype="1"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additive="base">
                                        <p:cTn id="91" dur="500" fill="hold"/>
                                        <p:tgtEl>
                                          <p:spTgt spid="58"/>
                                        </p:tgtEl>
                                        <p:attrNameLst>
                                          <p:attrName>ppt_x</p:attrName>
                                        </p:attrNameLst>
                                      </p:cBhvr>
                                      <p:tavLst>
                                        <p:tav tm="0">
                                          <p:val>
                                            <p:strVal val="#ppt_x"/>
                                          </p:val>
                                        </p:tav>
                                        <p:tav tm="100000">
                                          <p:val>
                                            <p:strVal val="#ppt_x"/>
                                          </p:val>
                                        </p:tav>
                                      </p:tavLst>
                                    </p:anim>
                                    <p:anim calcmode="lin" valueType="num">
                                      <p:cBhvr additive="base">
                                        <p:cTn id="92"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3" grpId="0"/>
      <p:bldP spid="44" grpId="0"/>
      <p:bldP spid="46" grpId="0" animBg="1"/>
      <p:bldP spid="47" grpId="0"/>
      <p:bldP spid="48" grpId="0"/>
      <p:bldP spid="50" grpId="0" animBg="1"/>
      <p:bldP spid="51" grpId="0"/>
      <p:bldP spid="52" grpId="0"/>
      <p:bldP spid="54" grpId="0" animBg="1"/>
      <p:bldP spid="55" grpId="0"/>
      <p:bldP spid="56" grpId="0"/>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625086" y="1645398"/>
            <a:ext cx="5966159" cy="4103240"/>
          </a:xfrm>
          <a:prstGeom prst="rect">
            <a:avLst/>
          </a:prstGeom>
        </p:spPr>
      </p:pic>
      <p:sp>
        <p:nvSpPr>
          <p:cNvPr id="6"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solidFill>
                  <a:schemeClr val="tx1"/>
                </a:solidFill>
              </a:rPr>
              <a:t>公司某系统用户弱口令调查</a:t>
            </a:r>
            <a:endParaRPr lang="zh-CN" altLang="en-US" sz="3600" dirty="0"/>
          </a:p>
        </p:txBody>
      </p:sp>
      <p:sp>
        <p:nvSpPr>
          <p:cNvPr id="7" name="矩形 6"/>
          <p:cNvSpPr/>
          <p:nvPr/>
        </p:nvSpPr>
        <p:spPr>
          <a:xfrm rot="1510652">
            <a:off x="7862093" y="3235353"/>
            <a:ext cx="4339650"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弱口令！！！</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690846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648151" y="1848288"/>
            <a:ext cx="4667049" cy="4147577"/>
          </a:xfrm>
          <a:prstGeom prst="rect">
            <a:avLst/>
          </a:prstGeom>
        </p:spPr>
      </p:pic>
      <p:pic>
        <p:nvPicPr>
          <p:cNvPr id="7" name="图片 6" descr="http://p0.qhimg.com/t01d00651dbf641ea2c.jpg"/>
          <p:cNvPicPr/>
          <p:nvPr/>
        </p:nvPicPr>
        <p:blipFill>
          <a:blip r:embed="rId4">
            <a:extLst>
              <a:ext uri="{28A0092B-C50C-407E-A947-70E740481C1C}">
                <a14:useLocalDpi xmlns:a14="http://schemas.microsoft.com/office/drawing/2010/main" val="0"/>
              </a:ext>
            </a:extLst>
          </a:blip>
          <a:srcRect/>
          <a:stretch>
            <a:fillRect/>
          </a:stretch>
        </p:blipFill>
        <p:spPr bwMode="auto">
          <a:xfrm>
            <a:off x="844502" y="1486994"/>
            <a:ext cx="6321180" cy="4568825"/>
          </a:xfrm>
          <a:prstGeom prst="rect">
            <a:avLst/>
          </a:prstGeom>
          <a:noFill/>
          <a:ln>
            <a:noFill/>
          </a:ln>
        </p:spPr>
      </p:pic>
      <p:pic>
        <p:nvPicPr>
          <p:cNvPr id="3" name="图片 2" descr="http://p0.qhimg.com/t014589c3374fb1ad12.jpg"/>
          <p:cNvPicPr/>
          <p:nvPr/>
        </p:nvPicPr>
        <p:blipFill>
          <a:blip r:embed="rId5">
            <a:extLst>
              <a:ext uri="{28A0092B-C50C-407E-A947-70E740481C1C}">
                <a14:useLocalDpi xmlns:a14="http://schemas.microsoft.com/office/drawing/2010/main" val="0"/>
              </a:ext>
            </a:extLst>
          </a:blip>
          <a:srcRect/>
          <a:stretch>
            <a:fillRect/>
          </a:stretch>
        </p:blipFill>
        <p:spPr bwMode="auto">
          <a:xfrm>
            <a:off x="2984691" y="1486994"/>
            <a:ext cx="7721671" cy="4508871"/>
          </a:xfrm>
          <a:prstGeom prst="rect">
            <a:avLst/>
          </a:prstGeom>
          <a:noFill/>
          <a:ln>
            <a:noFill/>
          </a:ln>
        </p:spPr>
      </p:pic>
      <p:sp>
        <p:nvSpPr>
          <p:cNvPr id="8"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solidFill>
                  <a:schemeClr val="tx1"/>
                </a:solidFill>
              </a:rPr>
              <a:t>公司某业务系统存在弱口令</a:t>
            </a:r>
            <a:endParaRPr lang="zh-CN" altLang="en-US" sz="3600" dirty="0"/>
          </a:p>
        </p:txBody>
      </p:sp>
    </p:spTree>
    <p:extLst>
      <p:ext uri="{BB962C8B-B14F-4D97-AF65-F5344CB8AC3E}">
        <p14:creationId xmlns:p14="http://schemas.microsoft.com/office/powerpoint/2010/main" val="1230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a:spLocks/>
          </p:cNvSpPr>
          <p:nvPr/>
        </p:nvSpPr>
        <p:spPr>
          <a:xfrm>
            <a:off x="714275" y="1672472"/>
            <a:ext cx="10808044" cy="5486400"/>
          </a:xfrm>
          <a:prstGeom prst="rect">
            <a:avLst/>
          </a:prstGeom>
        </p:spPr>
        <p:txBody>
          <a:bodyPr/>
          <a:lstStyle>
            <a:lvl1pPr marL="264513" indent="-264513" algn="l" rtl="0" eaLnBrk="1" fontAlgn="base" hangingPunct="1">
              <a:lnSpc>
                <a:spcPct val="100000"/>
              </a:lnSpc>
              <a:spcBef>
                <a:spcPts val="771"/>
              </a:spcBef>
              <a:spcAft>
                <a:spcPct val="0"/>
              </a:spcAft>
              <a:defRPr sz="2468" kern="1200">
                <a:solidFill>
                  <a:srgbClr val="333333"/>
                </a:solidFill>
                <a:latin typeface="微软雅黑" panose="020B0503020204020204" pitchFamily="34" charset="-122"/>
                <a:ea typeface="微软雅黑" panose="020B0503020204020204" pitchFamily="34" charset="-122"/>
                <a:cs typeface="+mn-cs"/>
              </a:defRPr>
            </a:lvl1pPr>
            <a:lvl2pPr marL="352684" algn="l" rtl="0" eaLnBrk="1" fontAlgn="base" hangingPunct="1">
              <a:lnSpc>
                <a:spcPct val="100000"/>
              </a:lnSpc>
              <a:spcBef>
                <a:spcPts val="386"/>
              </a:spcBef>
              <a:spcAft>
                <a:spcPct val="0"/>
              </a:spcAft>
              <a:defRPr sz="1851" kern="1200">
                <a:solidFill>
                  <a:srgbClr val="333333"/>
                </a:solidFill>
                <a:latin typeface="微软雅黑" panose="020B0503020204020204" pitchFamily="34" charset="-122"/>
                <a:ea typeface="微软雅黑" panose="020B0503020204020204" pitchFamily="34" charset="-122"/>
                <a:cs typeface="+mn-cs"/>
              </a:defRPr>
            </a:lvl2pPr>
            <a:lvl3pPr marL="705368" algn="l" rtl="0" eaLnBrk="1" fontAlgn="base" hangingPunct="1">
              <a:lnSpc>
                <a:spcPct val="100000"/>
              </a:lnSpc>
              <a:spcBef>
                <a:spcPts val="386"/>
              </a:spcBef>
              <a:spcAft>
                <a:spcPct val="0"/>
              </a:spcAft>
              <a:defRPr sz="1543" kern="1200">
                <a:solidFill>
                  <a:srgbClr val="333333"/>
                </a:solidFill>
                <a:latin typeface="微软雅黑" panose="020B0503020204020204" pitchFamily="34" charset="-122"/>
                <a:ea typeface="微软雅黑" panose="020B0503020204020204" pitchFamily="34" charset="-122"/>
                <a:cs typeface="+mn-cs"/>
              </a:defRPr>
            </a:lvl3pPr>
            <a:lvl4pPr marL="1058052"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4pPr>
            <a:lvl5pPr marL="1410736"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5pPr>
            <a:lvl6pPr marL="1939762"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6pPr>
            <a:lvl7pPr marL="2292447"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7pPr>
            <a:lvl8pPr marL="2645131"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8pPr>
            <a:lvl9pPr marL="2997815"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9pPr>
          </a:lstStyle>
          <a:p>
            <a:pPr marL="342900" indent="-342900">
              <a:lnSpc>
                <a:spcPct val="150000"/>
              </a:lnSpc>
              <a:buClr>
                <a:srgbClr val="FF0000"/>
              </a:buClr>
              <a:buSzPct val="90000"/>
              <a:buFont typeface="Wingdings" panose="05000000000000000000" pitchFamily="2" charset="2"/>
              <a:buChar char="p"/>
            </a:pPr>
            <a:r>
              <a:rPr lang="zh-CN" altLang="en-US" sz="2000" b="1" dirty="0"/>
              <a:t>密码设置原则：</a:t>
            </a:r>
            <a:endParaRPr lang="en-US" altLang="zh-CN" sz="2000" b="1" dirty="0"/>
          </a:p>
          <a:p>
            <a:pPr marL="540000" lvl="2" indent="-285750">
              <a:lnSpc>
                <a:spcPct val="120000"/>
              </a:lnSpc>
              <a:buClr>
                <a:srgbClr val="FF0000"/>
              </a:buClr>
              <a:buFont typeface="Wingdings" panose="05000000000000000000" pitchFamily="2" charset="2"/>
              <a:buChar char="p"/>
            </a:pPr>
            <a:r>
              <a:rPr lang="zh-CN" altLang="en-US" sz="1800" dirty="0"/>
              <a:t>使用大写字母、小写字母、数字、特殊符号组成</a:t>
            </a:r>
            <a:endParaRPr lang="en-US" altLang="zh-CN" sz="1800" dirty="0"/>
          </a:p>
          <a:p>
            <a:pPr marL="540000" lvl="2" indent="-285750">
              <a:lnSpc>
                <a:spcPct val="120000"/>
              </a:lnSpc>
              <a:buClr>
                <a:srgbClr val="FF0000"/>
              </a:buClr>
              <a:buFont typeface="Wingdings" panose="05000000000000000000" pitchFamily="2" charset="2"/>
              <a:buChar char="p"/>
            </a:pPr>
            <a:r>
              <a:rPr lang="zh-CN" altLang="en-US" sz="1800" dirty="0"/>
              <a:t>长度不少于</a:t>
            </a:r>
            <a:r>
              <a:rPr lang="en-US" altLang="zh-CN" sz="1800" dirty="0"/>
              <a:t>8</a:t>
            </a:r>
            <a:r>
              <a:rPr lang="zh-CN" altLang="en-US" sz="1800" dirty="0"/>
              <a:t>位字符</a:t>
            </a:r>
            <a:endParaRPr lang="en-US" altLang="zh-CN" sz="1800" dirty="0"/>
          </a:p>
          <a:p>
            <a:pPr marL="540000" lvl="2" indent="-285750">
              <a:lnSpc>
                <a:spcPct val="120000"/>
              </a:lnSpc>
              <a:buClr>
                <a:srgbClr val="FF0000"/>
              </a:buClr>
              <a:buFont typeface="Wingdings" panose="05000000000000000000" pitchFamily="2" charset="2"/>
              <a:buChar char="p"/>
            </a:pPr>
            <a:r>
              <a:rPr lang="zh-CN" altLang="en-US" sz="1800" dirty="0">
                <a:latin typeface="Microsoft Yahei" panose="020B0503020204020204" pitchFamily="34" charset="-122"/>
                <a:ea typeface="Microsoft Yahei" panose="020B0503020204020204" pitchFamily="34" charset="-122"/>
              </a:rPr>
              <a:t>不要使用敏感字符串，如生日、姓名关联</a:t>
            </a:r>
            <a:endParaRPr lang="en-US" altLang="zh-CN" sz="1800" dirty="0"/>
          </a:p>
          <a:p>
            <a:pPr marL="342900" indent="-342900">
              <a:lnSpc>
                <a:spcPct val="150000"/>
              </a:lnSpc>
              <a:buClr>
                <a:srgbClr val="FF0000"/>
              </a:buClr>
              <a:buSzPct val="90000"/>
              <a:buFont typeface="Wingdings" panose="05000000000000000000" pitchFamily="2" charset="2"/>
              <a:buChar char="p"/>
            </a:pPr>
            <a:r>
              <a:rPr lang="zh-CN" altLang="en-US" sz="2000" b="1" dirty="0"/>
              <a:t>定期更换密码：</a:t>
            </a:r>
            <a:endParaRPr lang="en-US" altLang="zh-CN" sz="2000" b="1" dirty="0"/>
          </a:p>
          <a:p>
            <a:pPr marL="540000" lvl="2" indent="-285750">
              <a:lnSpc>
                <a:spcPct val="120000"/>
              </a:lnSpc>
              <a:buClr>
                <a:srgbClr val="FF0000"/>
              </a:buClr>
              <a:buFont typeface="Wingdings" panose="05000000000000000000" pitchFamily="2" charset="2"/>
              <a:buChar char="p"/>
            </a:pPr>
            <a:r>
              <a:rPr lang="zh-CN" altLang="en-US" sz="1800" dirty="0"/>
              <a:t>三个月到半年</a:t>
            </a:r>
            <a:endParaRPr lang="en-US" altLang="zh-CN" sz="1800" dirty="0"/>
          </a:p>
          <a:p>
            <a:pPr marL="342900" indent="-342900">
              <a:lnSpc>
                <a:spcPct val="150000"/>
              </a:lnSpc>
              <a:buClr>
                <a:srgbClr val="FF0000"/>
              </a:buClr>
              <a:buSzPct val="90000"/>
              <a:buFont typeface="Wingdings" panose="05000000000000000000" pitchFamily="2" charset="2"/>
              <a:buChar char="p"/>
            </a:pPr>
            <a:r>
              <a:rPr lang="zh-CN" altLang="en-US" sz="2000" b="1" dirty="0"/>
              <a:t>使用多个帐号密码体系</a:t>
            </a:r>
            <a:r>
              <a:rPr lang="zh-CN" altLang="en-US" sz="2400" b="1" dirty="0"/>
              <a:t>：</a:t>
            </a:r>
            <a:endParaRPr lang="en-US" altLang="zh-CN" sz="2400" b="1" dirty="0"/>
          </a:p>
          <a:p>
            <a:pPr marL="540000" lvl="2" indent="-285750">
              <a:lnSpc>
                <a:spcPct val="120000"/>
              </a:lnSpc>
              <a:buClr>
                <a:srgbClr val="FF0000"/>
              </a:buClr>
              <a:buFont typeface="Wingdings" panose="05000000000000000000" pitchFamily="2" charset="2"/>
              <a:buChar char="p"/>
            </a:pPr>
            <a:r>
              <a:rPr lang="zh-CN" altLang="en-US" sz="1800" dirty="0"/>
              <a:t>一般网站群：视频网站、游戏网站、各类论坛 等等</a:t>
            </a:r>
            <a:r>
              <a:rPr lang="en-US" altLang="zh-CN" sz="1800" dirty="0"/>
              <a:t>…</a:t>
            </a:r>
          </a:p>
          <a:p>
            <a:pPr marL="540000" lvl="2" indent="-285750">
              <a:lnSpc>
                <a:spcPct val="120000"/>
              </a:lnSpc>
              <a:buClr>
                <a:srgbClr val="FF0000"/>
              </a:buClr>
              <a:buFont typeface="Wingdings" panose="05000000000000000000" pitchFamily="2" charset="2"/>
              <a:buChar char="p"/>
            </a:pPr>
            <a:r>
              <a:rPr lang="zh-CN" altLang="en-US" sz="1800" dirty="0"/>
              <a:t>重要帐号：微信、支付宝、网银</a:t>
            </a:r>
            <a:endParaRPr lang="en-US" altLang="zh-CN" sz="2000" dirty="0"/>
          </a:p>
          <a:p>
            <a:pPr marL="955205" lvl="2" indent="-514350">
              <a:lnSpc>
                <a:spcPct val="150000"/>
              </a:lnSpc>
              <a:buFont typeface="+mj-lt"/>
              <a:buAutoNum type="alphaLcParenR"/>
            </a:pPr>
            <a:endParaRPr lang="en-US" altLang="zh-CN" sz="2000" dirty="0"/>
          </a:p>
          <a:p>
            <a:pPr marL="0" indent="0">
              <a:lnSpc>
                <a:spcPct val="150000"/>
              </a:lnSpc>
            </a:pPr>
            <a:r>
              <a:rPr lang="en-US" altLang="zh-CN" sz="2000" dirty="0"/>
              <a:t>		</a:t>
            </a:r>
          </a:p>
          <a:p>
            <a:pPr marL="0" indent="0">
              <a:lnSpc>
                <a:spcPct val="120000"/>
              </a:lnSpc>
            </a:pPr>
            <a:endParaRPr lang="en-US" altLang="zh-CN" sz="2400" dirty="0"/>
          </a:p>
          <a:p>
            <a:pPr marL="0" indent="0"/>
            <a:endParaRPr lang="en-US" altLang="zh-CN" sz="2400" dirty="0"/>
          </a:p>
          <a:p>
            <a:pPr marL="0" indent="0"/>
            <a:endParaRPr lang="en-US" altLang="zh-CN" sz="2400" dirty="0"/>
          </a:p>
          <a:p>
            <a:pPr marL="0" indent="0"/>
            <a:endParaRPr lang="en-US" altLang="zh-CN" sz="2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16" y="1776812"/>
            <a:ext cx="9216042" cy="253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a:extLst>
              <a:ext uri="{FF2B5EF4-FFF2-40B4-BE49-F238E27FC236}">
                <a16:creationId xmlns:a16="http://schemas.microsoft.com/office/drawing/2014/main" id="{AA2DCBA8-D1EB-41DC-93B8-3D3CF87528BA}"/>
              </a:ext>
            </a:extLst>
          </p:cNvPr>
          <p:cNvPicPr>
            <a:picLocks noChangeAspect="1"/>
          </p:cNvPicPr>
          <p:nvPr/>
        </p:nvPicPr>
        <p:blipFill>
          <a:blip r:embed="rId4"/>
          <a:stretch>
            <a:fillRect/>
          </a:stretch>
        </p:blipFill>
        <p:spPr>
          <a:xfrm>
            <a:off x="6929385" y="4079934"/>
            <a:ext cx="2314402" cy="2446654"/>
          </a:xfrm>
          <a:prstGeom prst="rect">
            <a:avLst/>
          </a:prstGeom>
        </p:spPr>
      </p:pic>
      <p:sp>
        <p:nvSpPr>
          <p:cNvPr id="8"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solidFill>
                  <a:schemeClr val="tx1"/>
                </a:solidFill>
              </a:rPr>
              <a:t>防范措施</a:t>
            </a:r>
            <a:endParaRPr lang="zh-CN" altLang="en-US" sz="3600" dirty="0"/>
          </a:p>
        </p:txBody>
      </p:sp>
    </p:spTree>
    <p:extLst>
      <p:ext uri="{BB962C8B-B14F-4D97-AF65-F5344CB8AC3E}">
        <p14:creationId xmlns:p14="http://schemas.microsoft.com/office/powerpoint/2010/main" val="418447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2050"/>
                                        </p:tgtEl>
                                      </p:cBhvr>
                                    </p:animEffect>
                                    <p:set>
                                      <p:cBhvr>
                                        <p:cTn id="45"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p:cNvSpPr txBox="1">
            <a:spLocks/>
          </p:cNvSpPr>
          <p:nvPr/>
        </p:nvSpPr>
        <p:spPr bwMode="auto">
          <a:xfrm>
            <a:off x="1802067" y="1611906"/>
            <a:ext cx="942975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900">
                <a:solidFill>
                  <a:schemeClr val="tx1"/>
                </a:solidFill>
                <a:latin typeface="Arial" pitchFamily="34" charset="0"/>
                <a:ea typeface="微软雅黑" pitchFamily="34" charset="-122"/>
              </a:defRPr>
            </a:lvl1pPr>
            <a:lvl2pPr marL="742950" indent="-285750" eaLnBrk="0" hangingPunct="0">
              <a:defRPr sz="1900">
                <a:solidFill>
                  <a:schemeClr val="tx1"/>
                </a:solidFill>
                <a:latin typeface="Arial" pitchFamily="34" charset="0"/>
                <a:ea typeface="微软雅黑" pitchFamily="34" charset="-122"/>
              </a:defRPr>
            </a:lvl2pPr>
            <a:lvl3pPr marL="1143000" indent="-228600" eaLnBrk="0" hangingPunct="0">
              <a:defRPr sz="1900">
                <a:solidFill>
                  <a:schemeClr val="tx1"/>
                </a:solidFill>
                <a:latin typeface="Arial" pitchFamily="34" charset="0"/>
                <a:ea typeface="微软雅黑" pitchFamily="34" charset="-122"/>
              </a:defRPr>
            </a:lvl3pPr>
            <a:lvl4pPr marL="1600200" indent="-228600" eaLnBrk="0" hangingPunct="0">
              <a:defRPr sz="1900">
                <a:solidFill>
                  <a:schemeClr val="tx1"/>
                </a:solidFill>
                <a:latin typeface="Arial" pitchFamily="34" charset="0"/>
                <a:ea typeface="微软雅黑" pitchFamily="34" charset="-122"/>
              </a:defRPr>
            </a:lvl4pPr>
            <a:lvl5pPr marL="2057400" indent="-228600" eaLnBrk="0" hangingPunct="0">
              <a:defRPr sz="1900">
                <a:solidFill>
                  <a:schemeClr val="tx1"/>
                </a:solidFill>
                <a:latin typeface="Arial" pitchFamily="34" charset="0"/>
                <a:ea typeface="微软雅黑" pitchFamily="34" charset="-122"/>
              </a:defRPr>
            </a:lvl5pPr>
            <a:lvl6pPr marL="25146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6pPr>
            <a:lvl7pPr marL="29718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7pPr>
            <a:lvl8pPr marL="34290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8pPr>
            <a:lvl9pPr marL="38862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9pPr>
          </a:lstStyle>
          <a:p>
            <a:pPr>
              <a:lnSpc>
                <a:spcPct val="160000"/>
              </a:lnSpc>
              <a:spcBef>
                <a:spcPct val="20000"/>
              </a:spcBef>
              <a:buClr>
                <a:srgbClr val="FF0000"/>
              </a:buClr>
              <a:buSzPct val="90000"/>
              <a:buFont typeface="Wingdings" panose="05000000000000000000" pitchFamily="2" charset="2"/>
              <a:buChar char="p"/>
            </a:pPr>
            <a:r>
              <a:rPr lang="zh-CN" altLang="en-US" sz="2400" dirty="0">
                <a:latin typeface="Tahoma" pitchFamily="34" charset="0"/>
              </a:rPr>
              <a:t>尽量不使用自动登录</a:t>
            </a:r>
            <a:endParaRPr lang="en-US" altLang="zh-CN" sz="2400" dirty="0">
              <a:latin typeface="Tahoma" pitchFamily="34" charset="0"/>
            </a:endParaRPr>
          </a:p>
          <a:p>
            <a:pPr>
              <a:lnSpc>
                <a:spcPct val="160000"/>
              </a:lnSpc>
              <a:spcBef>
                <a:spcPct val="20000"/>
              </a:spcBef>
              <a:buClr>
                <a:srgbClr val="FF0000"/>
              </a:buClr>
              <a:buSzPct val="90000"/>
              <a:buFont typeface="Wingdings" panose="05000000000000000000" pitchFamily="2" charset="2"/>
              <a:buChar char="p"/>
            </a:pPr>
            <a:r>
              <a:rPr lang="zh-CN" altLang="en-US" sz="2400" dirty="0">
                <a:latin typeface="Tahoma" pitchFamily="34" charset="0"/>
              </a:rPr>
              <a:t>尽量不使用记住密码功能</a:t>
            </a:r>
            <a:endParaRPr lang="en-US" altLang="zh-CN" sz="2400" dirty="0">
              <a:latin typeface="Tahoma" pitchFamily="34" charset="0"/>
            </a:endParaRPr>
          </a:p>
          <a:p>
            <a:pPr>
              <a:lnSpc>
                <a:spcPct val="160000"/>
              </a:lnSpc>
              <a:spcBef>
                <a:spcPct val="20000"/>
              </a:spcBef>
              <a:buClr>
                <a:srgbClr val="FF0000"/>
              </a:buClr>
              <a:buSzPct val="90000"/>
              <a:buFont typeface="Wingdings" panose="05000000000000000000" pitchFamily="2" charset="2"/>
              <a:buChar char="p"/>
            </a:pPr>
            <a:r>
              <a:rPr lang="zh-CN" altLang="en-US" sz="2400" dirty="0">
                <a:latin typeface="Tahoma" pitchFamily="34" charset="0"/>
              </a:rPr>
              <a:t>关闭浏览器时可以先清空本地缓存</a:t>
            </a:r>
            <a:endParaRPr lang="en-US" altLang="zh-CN" sz="2400" dirty="0">
              <a:latin typeface="Tahoma" pitchFamily="34" charset="0"/>
            </a:endParaRPr>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3814" y="3461344"/>
            <a:ext cx="3315622" cy="2798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3"/>
          <a:stretch>
            <a:fillRect/>
          </a:stretch>
        </p:blipFill>
        <p:spPr>
          <a:xfrm>
            <a:off x="1927806" y="3461344"/>
            <a:ext cx="3084641" cy="2760339"/>
          </a:xfrm>
          <a:prstGeom prst="rect">
            <a:avLst/>
          </a:prstGeom>
        </p:spPr>
      </p:pic>
      <p:sp>
        <p:nvSpPr>
          <p:cNvPr id="10"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solidFill>
                  <a:schemeClr val="tx1"/>
                </a:solidFill>
              </a:rPr>
              <a:t>防范措施</a:t>
            </a:r>
            <a:r>
              <a:rPr lang="en-US" altLang="zh-CN" sz="3600" dirty="0">
                <a:solidFill>
                  <a:schemeClr val="tx1"/>
                </a:solidFill>
              </a:rPr>
              <a:t>-</a:t>
            </a:r>
            <a:r>
              <a:rPr lang="zh-CN" altLang="en-US" sz="2400" dirty="0">
                <a:solidFill>
                  <a:schemeClr val="tx1"/>
                </a:solidFill>
              </a:rPr>
              <a:t>弱口令</a:t>
            </a:r>
            <a:endParaRPr lang="zh-CN" altLang="en-US" sz="2400" dirty="0"/>
          </a:p>
        </p:txBody>
      </p:sp>
    </p:spTree>
    <p:extLst>
      <p:ext uri="{BB962C8B-B14F-4D97-AF65-F5344CB8AC3E}">
        <p14:creationId xmlns:p14="http://schemas.microsoft.com/office/powerpoint/2010/main" val="3140910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solidFill>
                  <a:schemeClr val="tx1"/>
                </a:solidFill>
              </a:rPr>
              <a:t>移动应用</a:t>
            </a:r>
            <a:endParaRPr lang="zh-CN" altLang="en-US" sz="3600" dirty="0"/>
          </a:p>
        </p:txBody>
      </p:sp>
      <p:pic>
        <p:nvPicPr>
          <p:cNvPr id="7" name="图片 6"/>
          <p:cNvPicPr>
            <a:picLocks noChangeAspect="1"/>
          </p:cNvPicPr>
          <p:nvPr/>
        </p:nvPicPr>
        <p:blipFill>
          <a:blip r:embed="rId3"/>
          <a:stretch>
            <a:fillRect/>
          </a:stretch>
        </p:blipFill>
        <p:spPr>
          <a:xfrm>
            <a:off x="902538" y="2383730"/>
            <a:ext cx="2668797" cy="1670667"/>
          </a:xfrm>
          <a:prstGeom prst="rect">
            <a:avLst/>
          </a:prstGeom>
        </p:spPr>
      </p:pic>
      <p:pic>
        <p:nvPicPr>
          <p:cNvPr id="8" name="图片 7"/>
          <p:cNvPicPr>
            <a:picLocks noChangeAspect="1"/>
          </p:cNvPicPr>
          <p:nvPr/>
        </p:nvPicPr>
        <p:blipFill>
          <a:blip r:embed="rId4"/>
          <a:stretch>
            <a:fillRect/>
          </a:stretch>
        </p:blipFill>
        <p:spPr>
          <a:xfrm>
            <a:off x="9234464" y="3319814"/>
            <a:ext cx="1512857" cy="1512857"/>
          </a:xfrm>
          <a:prstGeom prst="rect">
            <a:avLst/>
          </a:prstGeom>
        </p:spPr>
      </p:pic>
      <p:pic>
        <p:nvPicPr>
          <p:cNvPr id="9" name="图片 8"/>
          <p:cNvPicPr>
            <a:picLocks noChangeAspect="1"/>
          </p:cNvPicPr>
          <p:nvPr/>
        </p:nvPicPr>
        <p:blipFill>
          <a:blip r:embed="rId5"/>
          <a:stretch>
            <a:fillRect/>
          </a:stretch>
        </p:blipFill>
        <p:spPr>
          <a:xfrm>
            <a:off x="5063501" y="4642890"/>
            <a:ext cx="1519686" cy="1519686"/>
          </a:xfrm>
          <a:prstGeom prst="rect">
            <a:avLst/>
          </a:prstGeom>
        </p:spPr>
      </p:pic>
      <p:pic>
        <p:nvPicPr>
          <p:cNvPr id="10" name="图片 9"/>
          <p:cNvPicPr>
            <a:picLocks noChangeAspect="1"/>
          </p:cNvPicPr>
          <p:nvPr/>
        </p:nvPicPr>
        <p:blipFill>
          <a:blip r:embed="rId6"/>
          <a:stretch>
            <a:fillRect/>
          </a:stretch>
        </p:blipFill>
        <p:spPr>
          <a:xfrm>
            <a:off x="5579140" y="977428"/>
            <a:ext cx="1674009" cy="1674009"/>
          </a:xfrm>
          <a:prstGeom prst="rect">
            <a:avLst/>
          </a:prstGeom>
        </p:spPr>
      </p:pic>
      <p:sp>
        <p:nvSpPr>
          <p:cNvPr id="11" name="矩形 10"/>
          <p:cNvSpPr/>
          <p:nvPr/>
        </p:nvSpPr>
        <p:spPr>
          <a:xfrm rot="20881082">
            <a:off x="4052787" y="3091844"/>
            <a:ext cx="4339650" cy="923330"/>
          </a:xfrm>
          <a:prstGeom prst="rect">
            <a:avLst/>
          </a:prstGeom>
          <a:noFill/>
        </p:spPr>
        <p:txBody>
          <a:bodyPr wrap="none" lIns="91440" tIns="45720" rIns="91440" bIns="45720">
            <a:spAutoFit/>
          </a:bodyPr>
          <a:lstStyle/>
          <a:p>
            <a:pPr algn="ctr"/>
            <a:r>
              <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安全吗？？？</a:t>
            </a:r>
          </a:p>
        </p:txBody>
      </p:sp>
    </p:spTree>
    <p:extLst>
      <p:ext uri="{BB962C8B-B14F-4D97-AF65-F5344CB8AC3E}">
        <p14:creationId xmlns:p14="http://schemas.microsoft.com/office/powerpoint/2010/main" val="77656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2C746498-FEC4-4F77-86ED-EFE799F8FF35}"/>
              </a:ext>
            </a:extLst>
          </p:cNvPr>
          <p:cNvGraphicFramePr>
            <a:graphicFrameLocks/>
          </p:cNvGraphicFramePr>
          <p:nvPr>
            <p:extLst>
              <p:ext uri="{D42A27DB-BD31-4B8C-83A1-F6EECF244321}">
                <p14:modId xmlns:p14="http://schemas.microsoft.com/office/powerpoint/2010/main" val="468160504"/>
              </p:ext>
            </p:extLst>
          </p:nvPr>
        </p:nvGraphicFramePr>
        <p:xfrm>
          <a:off x="2378782" y="1675803"/>
          <a:ext cx="7261903" cy="4974738"/>
        </p:xfrm>
        <a:graphic>
          <a:graphicData uri="http://schemas.openxmlformats.org/drawingml/2006/chart">
            <c:chart xmlns:c="http://schemas.openxmlformats.org/drawingml/2006/chart" xmlns:r="http://schemas.openxmlformats.org/officeDocument/2006/relationships" r:id="rId3"/>
          </a:graphicData>
        </a:graphic>
      </p:graphicFrame>
      <p:sp>
        <p:nvSpPr>
          <p:cNvPr id="6"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solidFill>
                  <a:schemeClr val="tx1"/>
                </a:solidFill>
              </a:rPr>
              <a:t>移动应用行为统计</a:t>
            </a:r>
            <a:endParaRPr lang="zh-CN" altLang="en-US" sz="3600" dirty="0"/>
          </a:p>
        </p:txBody>
      </p:sp>
    </p:spTree>
    <p:extLst>
      <p:ext uri="{BB962C8B-B14F-4D97-AF65-F5344CB8AC3E}">
        <p14:creationId xmlns:p14="http://schemas.microsoft.com/office/powerpoint/2010/main" val="244793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4EE686-456F-454A-A822-86420C4DDD25}"/>
              </a:ext>
            </a:extLst>
          </p:cNvPr>
          <p:cNvSpPr txBox="1">
            <a:spLocks/>
          </p:cNvSpPr>
          <p:nvPr/>
        </p:nvSpPr>
        <p:spPr>
          <a:xfrm>
            <a:off x="868467" y="2018581"/>
            <a:ext cx="4351222" cy="3734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altLang="zh-CN" sz="2000" b="1" dirty="0">
                <a:solidFill>
                  <a:srgbClr val="FF0000"/>
                </a:solidFill>
                <a:latin typeface="微软雅黑" panose="020B0503020204020204" pitchFamily="34" charset="-122"/>
                <a:ea typeface="微软雅黑" panose="020B0503020204020204" pitchFamily="34" charset="-122"/>
              </a:rPr>
              <a:t>APP</a:t>
            </a:r>
            <a:r>
              <a:rPr lang="zh-CN" altLang="en-US" sz="2000" b="1" dirty="0">
                <a:solidFill>
                  <a:srgbClr val="FF0000"/>
                </a:solidFill>
                <a:latin typeface="微软雅黑" panose="020B0503020204020204" pitchFamily="34" charset="-122"/>
                <a:ea typeface="微软雅黑" panose="020B0503020204020204" pitchFamily="34" charset="-122"/>
              </a:rPr>
              <a:t>信息泄露检测</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0" indent="0">
              <a:lnSpc>
                <a:spcPts val="2560"/>
              </a:lnSpc>
              <a:buClr>
                <a:srgbClr val="92D050"/>
              </a:buClr>
              <a:buNone/>
            </a:pPr>
            <a:r>
              <a:rPr lang="en-US" altLang="zh-CN" sz="1600" dirty="0">
                <a:solidFill>
                  <a:srgbClr val="191919"/>
                </a:solidFill>
                <a:latin typeface="PingFang SC"/>
              </a:rPr>
              <a:t>2017</a:t>
            </a:r>
            <a:r>
              <a:rPr lang="zh-CN" altLang="en-US" sz="1600" dirty="0">
                <a:solidFill>
                  <a:srgbClr val="191919"/>
                </a:solidFill>
                <a:latin typeface="PingFang SC"/>
              </a:rPr>
              <a:t>年</a:t>
            </a:r>
            <a:r>
              <a:rPr lang="en-US" altLang="zh-CN" sz="1600" dirty="0">
                <a:solidFill>
                  <a:srgbClr val="191919"/>
                </a:solidFill>
                <a:latin typeface="PingFang SC"/>
              </a:rPr>
              <a:t>8</a:t>
            </a:r>
            <a:r>
              <a:rPr lang="zh-CN" altLang="en-US" sz="1600" dirty="0">
                <a:solidFill>
                  <a:srgbClr val="191919"/>
                </a:solidFill>
                <a:latin typeface="PingFang SC"/>
              </a:rPr>
              <a:t>月，江苏省</a:t>
            </a:r>
            <a:r>
              <a:rPr lang="zh-CN" altLang="en-US" sz="1600" dirty="0"/>
              <a:t>消协工作人员通过现场检测，在手机下载的</a:t>
            </a:r>
            <a:r>
              <a:rPr lang="en-US" altLang="zh-CN" sz="1600" dirty="0"/>
              <a:t>100</a:t>
            </a:r>
            <a:r>
              <a:rPr lang="zh-CN" altLang="en-US" sz="1600" dirty="0"/>
              <a:t>多个手机</a:t>
            </a:r>
            <a:r>
              <a:rPr lang="en-US" altLang="zh-CN" sz="1600" dirty="0"/>
              <a:t>APP</a:t>
            </a:r>
            <a:r>
              <a:rPr lang="zh-CN" altLang="en-US" sz="1600" dirty="0"/>
              <a:t>中，</a:t>
            </a:r>
            <a:r>
              <a:rPr lang="en-US" altLang="zh-CN" sz="1600" dirty="0"/>
              <a:t>79</a:t>
            </a:r>
            <a:r>
              <a:rPr lang="zh-CN" altLang="en-US" sz="1600" dirty="0"/>
              <a:t>个</a:t>
            </a:r>
            <a:r>
              <a:rPr lang="en-US" altLang="zh-CN" sz="1600" dirty="0"/>
              <a:t>APP</a:t>
            </a:r>
            <a:r>
              <a:rPr lang="zh-CN" altLang="en-US" sz="1600" dirty="0"/>
              <a:t>可获取定位权限，</a:t>
            </a:r>
            <a:r>
              <a:rPr lang="en-US" altLang="zh-CN" sz="1600" dirty="0"/>
              <a:t>23</a:t>
            </a:r>
            <a:r>
              <a:rPr lang="zh-CN" altLang="en-US" sz="1600" dirty="0"/>
              <a:t>个</a:t>
            </a:r>
            <a:r>
              <a:rPr lang="en-US" altLang="zh-CN" sz="1600" dirty="0"/>
              <a:t>APP</a:t>
            </a:r>
            <a:r>
              <a:rPr lang="zh-CN" altLang="en-US" sz="1600" dirty="0"/>
              <a:t>可直接向联系人发送短信。点开“电话与联系人”一项，有</a:t>
            </a:r>
            <a:r>
              <a:rPr lang="en-US" altLang="zh-CN" sz="1600" dirty="0"/>
              <a:t>14</a:t>
            </a:r>
            <a:r>
              <a:rPr lang="zh-CN" altLang="en-US" sz="1600" dirty="0"/>
              <a:t>个</a:t>
            </a:r>
            <a:r>
              <a:rPr lang="en-US" altLang="zh-CN" sz="1600" dirty="0"/>
              <a:t>APP</a:t>
            </a:r>
            <a:r>
              <a:rPr lang="zh-CN" altLang="en-US" sz="1600" dirty="0"/>
              <a:t>可以监听电话和挂断电话，结果非常惊人。</a:t>
            </a:r>
            <a:endParaRPr lang="en-US" altLang="zh-CN" sz="1600" dirty="0">
              <a:latin typeface="+mn-ea"/>
            </a:endParaRPr>
          </a:p>
        </p:txBody>
      </p:sp>
      <p:cxnSp>
        <p:nvCxnSpPr>
          <p:cNvPr id="4" name="直接连接符 3">
            <a:extLst>
              <a:ext uri="{FF2B5EF4-FFF2-40B4-BE49-F238E27FC236}">
                <a16:creationId xmlns:a16="http://schemas.microsoft.com/office/drawing/2014/main" id="{0832E02A-5A42-41E8-A9E0-6BB70EB7F015}"/>
              </a:ext>
            </a:extLst>
          </p:cNvPr>
          <p:cNvCxnSpPr>
            <a:cxnSpLocks/>
          </p:cNvCxnSpPr>
          <p:nvPr/>
        </p:nvCxnSpPr>
        <p:spPr>
          <a:xfrm flipH="1">
            <a:off x="987179" y="2562552"/>
            <a:ext cx="4113797" cy="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A5CD30C-2772-485F-BA0C-06971B7674E3}"/>
              </a:ext>
            </a:extLst>
          </p:cNvPr>
          <p:cNvSpPr/>
          <p:nvPr/>
        </p:nvSpPr>
        <p:spPr>
          <a:xfrm>
            <a:off x="636096" y="5222790"/>
            <a:ext cx="576064" cy="57624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p>
        </p:txBody>
      </p:sp>
      <p:sp>
        <p:nvSpPr>
          <p:cNvPr id="7" name="矩形 6">
            <a:extLst>
              <a:ext uri="{FF2B5EF4-FFF2-40B4-BE49-F238E27FC236}">
                <a16:creationId xmlns:a16="http://schemas.microsoft.com/office/drawing/2014/main" id="{71DDF40F-D03E-47A5-8EBB-5C7BE239B5C7}"/>
              </a:ext>
            </a:extLst>
          </p:cNvPr>
          <p:cNvSpPr/>
          <p:nvPr/>
        </p:nvSpPr>
        <p:spPr>
          <a:xfrm>
            <a:off x="1212162" y="5222790"/>
            <a:ext cx="4554734" cy="571959"/>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p>
        </p:txBody>
      </p:sp>
      <p:sp>
        <p:nvSpPr>
          <p:cNvPr id="8" name="Rectangle 24">
            <a:extLst>
              <a:ext uri="{FF2B5EF4-FFF2-40B4-BE49-F238E27FC236}">
                <a16:creationId xmlns:a16="http://schemas.microsoft.com/office/drawing/2014/main" id="{6FCA91E9-ABAD-4F97-8C59-B90DD0A3A779}"/>
              </a:ext>
            </a:extLst>
          </p:cNvPr>
          <p:cNvSpPr>
            <a:spLocks noChangeArrowheads="1"/>
          </p:cNvSpPr>
          <p:nvPr/>
        </p:nvSpPr>
        <p:spPr bwMode="auto">
          <a:xfrm>
            <a:off x="1364634" y="5260552"/>
            <a:ext cx="436271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Clr>
                <a:srgbClr val="92D050"/>
              </a:buClr>
            </a:pPr>
            <a:r>
              <a:rPr lang="zh-CN" altLang="en-US" sz="1600" dirty="0">
                <a:solidFill>
                  <a:srgbClr val="191919"/>
                </a:solidFill>
                <a:latin typeface="PingFang SC"/>
              </a:rPr>
              <a:t>在所获取的个人信息中，</a:t>
            </a:r>
            <a:r>
              <a:rPr lang="zh-CN" altLang="en-US" sz="1600" b="1" dirty="0">
                <a:solidFill>
                  <a:srgbClr val="191919"/>
                </a:solidFill>
                <a:latin typeface="PingFang SC"/>
              </a:rPr>
              <a:t>“位置信息”和“读取通讯录和短信”</a:t>
            </a:r>
            <a:r>
              <a:rPr lang="zh-CN" altLang="en-US" sz="1600" dirty="0">
                <a:solidFill>
                  <a:srgbClr val="191919"/>
                </a:solidFill>
                <a:latin typeface="PingFang SC"/>
              </a:rPr>
              <a:t>是最容易被读取。</a:t>
            </a:r>
            <a:endParaRPr lang="zh-CN" altLang="en-US" sz="1600" dirty="0"/>
          </a:p>
        </p:txBody>
      </p:sp>
      <p:sp>
        <p:nvSpPr>
          <p:cNvPr id="9" name="Freeform 10">
            <a:extLst>
              <a:ext uri="{FF2B5EF4-FFF2-40B4-BE49-F238E27FC236}">
                <a16:creationId xmlns:a16="http://schemas.microsoft.com/office/drawing/2014/main" id="{2B782654-C8F6-4170-A4C4-92E2BD667899}"/>
              </a:ext>
            </a:extLst>
          </p:cNvPr>
          <p:cNvSpPr>
            <a:spLocks noEditPoints="1"/>
          </p:cNvSpPr>
          <p:nvPr/>
        </p:nvSpPr>
        <p:spPr bwMode="auto">
          <a:xfrm>
            <a:off x="805760" y="5351821"/>
            <a:ext cx="236736" cy="318185"/>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pic>
        <p:nvPicPr>
          <p:cNvPr id="10" name="图片 9">
            <a:extLst>
              <a:ext uri="{FF2B5EF4-FFF2-40B4-BE49-F238E27FC236}">
                <a16:creationId xmlns:a16="http://schemas.microsoft.com/office/drawing/2014/main" id="{D084E68D-140B-4664-A477-9121834821A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44178" y="2365749"/>
            <a:ext cx="2637129" cy="3429000"/>
          </a:xfrm>
          <a:prstGeom prst="rect">
            <a:avLst/>
          </a:prstGeom>
        </p:spPr>
      </p:pic>
      <p:pic>
        <p:nvPicPr>
          <p:cNvPr id="11" name="图片 10">
            <a:extLst>
              <a:ext uri="{FF2B5EF4-FFF2-40B4-BE49-F238E27FC236}">
                <a16:creationId xmlns:a16="http://schemas.microsoft.com/office/drawing/2014/main" id="{23326827-7E87-4DFA-8F14-B7B996FC7E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781307" y="2365749"/>
            <a:ext cx="2826962" cy="3429000"/>
          </a:xfrm>
          <a:prstGeom prst="rect">
            <a:avLst/>
          </a:prstGeom>
        </p:spPr>
      </p:pic>
      <p:sp>
        <p:nvSpPr>
          <p:cNvPr id="12"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t>手机</a:t>
            </a:r>
            <a:r>
              <a:rPr lang="en-US" altLang="zh-CN" sz="3600" dirty="0"/>
              <a:t>APP</a:t>
            </a:r>
            <a:r>
              <a:rPr lang="zh-CN" altLang="en-US" sz="3600" dirty="0"/>
              <a:t>侵犯消费者信息情况调查</a:t>
            </a:r>
          </a:p>
        </p:txBody>
      </p:sp>
    </p:spTree>
    <p:extLst>
      <p:ext uri="{BB962C8B-B14F-4D97-AF65-F5344CB8AC3E}">
        <p14:creationId xmlns:p14="http://schemas.microsoft.com/office/powerpoint/2010/main" val="52421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53" presetClass="entr" presetSubtype="16" fill="hold" grpId="0" nodeType="withEffect">
                                  <p:stCondLst>
                                    <p:cond delay="20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12" presetClass="entr" presetSubtype="2"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p:tgtEl>
                                          <p:spTgt spid="8"/>
                                        </p:tgtEl>
                                        <p:attrNameLst>
                                          <p:attrName>ppt_x</p:attrName>
                                        </p:attrNameLst>
                                      </p:cBhvr>
                                      <p:tavLst>
                                        <p:tav tm="0">
                                          <p:val>
                                            <p:strVal val="#ppt_x+#ppt_w*1.125000"/>
                                          </p:val>
                                        </p:tav>
                                        <p:tav tm="100000">
                                          <p:val>
                                            <p:strVal val="#ppt_x"/>
                                          </p:val>
                                        </p:tav>
                                      </p:tavLst>
                                    </p:anim>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B344BE8-FFC3-4024-8D80-DCD763C7693C}"/>
              </a:ext>
            </a:extLst>
          </p:cNvPr>
          <p:cNvGrpSpPr/>
          <p:nvPr/>
        </p:nvGrpSpPr>
        <p:grpSpPr>
          <a:xfrm>
            <a:off x="832770" y="5558634"/>
            <a:ext cx="4958579" cy="652824"/>
            <a:chOff x="1022551" y="4903027"/>
            <a:chExt cx="4958579" cy="652824"/>
          </a:xfrm>
        </p:grpSpPr>
        <p:sp>
          <p:nvSpPr>
            <p:cNvPr id="4" name="任意多边形 18">
              <a:extLst>
                <a:ext uri="{FF2B5EF4-FFF2-40B4-BE49-F238E27FC236}">
                  <a16:creationId xmlns:a16="http://schemas.microsoft.com/office/drawing/2014/main" id="{1D7172C0-2DE7-4D91-B791-E8C46373B045}"/>
                </a:ext>
              </a:extLst>
            </p:cNvPr>
            <p:cNvSpPr/>
            <p:nvPr/>
          </p:nvSpPr>
          <p:spPr bwMode="auto">
            <a:xfrm>
              <a:off x="1022551" y="4903027"/>
              <a:ext cx="4958579" cy="652824"/>
            </a:xfrm>
            <a:custGeom>
              <a:avLst/>
              <a:gdLst>
                <a:gd name="T0" fmla="*/ 216100 w 3279285"/>
                <a:gd name="T1" fmla="*/ 0 h 431880"/>
                <a:gd name="T2" fmla="*/ 2354790 w 3279285"/>
                <a:gd name="T3" fmla="*/ 0 h 431880"/>
                <a:gd name="T4" fmla="*/ 2424017 w 3279285"/>
                <a:gd name="T5" fmla="*/ 76044 h 431880"/>
                <a:gd name="T6" fmla="*/ 3159270 w 3279285"/>
                <a:gd name="T7" fmla="*/ 425214 h 431880"/>
                <a:gd name="T8" fmla="*/ 3281735 w 3279285"/>
                <a:gd name="T9" fmla="*/ 431389 h 431880"/>
                <a:gd name="T10" fmla="*/ 3280825 w 3279285"/>
                <a:gd name="T11" fmla="*/ 431480 h 431880"/>
                <a:gd name="T12" fmla="*/ 216100 w 3279285"/>
                <a:gd name="T13" fmla="*/ 431480 h 431880"/>
                <a:gd name="T14" fmla="*/ 0 w 3279285"/>
                <a:gd name="T15" fmla="*/ 215740 h 431880"/>
                <a:gd name="T16" fmla="*/ 216100 w 3279285"/>
                <a:gd name="T17" fmla="*/ 0 h 4318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79285"/>
                <a:gd name="T28" fmla="*/ 0 h 431880"/>
                <a:gd name="T29" fmla="*/ 3279285 w 3279285"/>
                <a:gd name="T30" fmla="*/ 431880 h 4318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79285" h="431880">
                  <a:moveTo>
                    <a:pt x="215940" y="0"/>
                  </a:moveTo>
                  <a:lnTo>
                    <a:pt x="2353030" y="0"/>
                  </a:lnTo>
                  <a:lnTo>
                    <a:pt x="2422207" y="76114"/>
                  </a:lnTo>
                  <a:cubicBezTo>
                    <a:pt x="2614541" y="268448"/>
                    <a:pt x="2871077" y="396581"/>
                    <a:pt x="3156910" y="425609"/>
                  </a:cubicBezTo>
                  <a:lnTo>
                    <a:pt x="3279285" y="431789"/>
                  </a:lnTo>
                  <a:lnTo>
                    <a:pt x="3278375" y="431880"/>
                  </a:lnTo>
                  <a:lnTo>
                    <a:pt x="215940" y="431880"/>
                  </a:lnTo>
                  <a:cubicBezTo>
                    <a:pt x="96680" y="431880"/>
                    <a:pt x="0" y="335200"/>
                    <a:pt x="0" y="215940"/>
                  </a:cubicBezTo>
                  <a:cubicBezTo>
                    <a:pt x="0" y="96680"/>
                    <a:pt x="96680" y="0"/>
                    <a:pt x="215940" y="0"/>
                  </a:cubicBezTo>
                  <a:close/>
                </a:path>
              </a:pathLst>
            </a:custGeom>
            <a:ln>
              <a:solidFill>
                <a:srgbClr val="E77817"/>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04" tIns="45702" rIns="91404" bIns="45702" numCol="1" anchor="t" anchorCtr="0" compatLnSpc="1"/>
            <a:lstStyle/>
            <a:p>
              <a:endParaRPr lang="en-US" altLang="zh-CN" sz="1799" dirty="0">
                <a:solidFill>
                  <a:schemeClr val="tx2"/>
                </a:solidFill>
                <a:latin typeface="Arial" panose="020B0604020202020204" pitchFamily="34" charset="0"/>
                <a:ea typeface="宋体" panose="02010600030101010101" pitchFamily="2" charset="-122"/>
              </a:endParaRPr>
            </a:p>
          </p:txBody>
        </p:sp>
        <p:sp>
          <p:nvSpPr>
            <p:cNvPr id="5" name="矩形 4">
              <a:extLst>
                <a:ext uri="{FF2B5EF4-FFF2-40B4-BE49-F238E27FC236}">
                  <a16:creationId xmlns:a16="http://schemas.microsoft.com/office/drawing/2014/main" id="{1D797287-3495-4214-AEE6-B957A628CE60}"/>
                </a:ext>
              </a:extLst>
            </p:cNvPr>
            <p:cNvSpPr/>
            <p:nvPr/>
          </p:nvSpPr>
          <p:spPr>
            <a:xfrm>
              <a:off x="1345328" y="4963713"/>
              <a:ext cx="814647" cy="523092"/>
            </a:xfrm>
            <a:prstGeom prst="rect">
              <a:avLst/>
            </a:prstGeom>
            <a:ln>
              <a:solidFill>
                <a:srgbClr val="E77817"/>
              </a:solidFill>
            </a:ln>
          </p:spPr>
          <p:txBody>
            <a:bodyPr wrap="none">
              <a:spAutoFit/>
            </a:bodyPr>
            <a:lstStyle/>
            <a:p>
              <a:r>
                <a:rPr lang="en-US" altLang="zh-CN" sz="2799" b="1" dirty="0">
                  <a:solidFill>
                    <a:schemeClr val="bg1"/>
                  </a:solidFill>
                  <a:latin typeface="微软雅黑" panose="020B0503020204020204" pitchFamily="34" charset="-122"/>
                  <a:ea typeface="微软雅黑" panose="020B0503020204020204" pitchFamily="34" charset="-122"/>
                </a:rPr>
                <a:t>IOS</a:t>
              </a:r>
            </a:p>
          </p:txBody>
        </p:sp>
      </p:grpSp>
      <p:grpSp>
        <p:nvGrpSpPr>
          <p:cNvPr id="6" name="组合 5">
            <a:extLst>
              <a:ext uri="{FF2B5EF4-FFF2-40B4-BE49-F238E27FC236}">
                <a16:creationId xmlns:a16="http://schemas.microsoft.com/office/drawing/2014/main" id="{37EB7F2A-2D0B-42E2-BA3A-7DE38EA508D0}"/>
              </a:ext>
            </a:extLst>
          </p:cNvPr>
          <p:cNvGrpSpPr/>
          <p:nvPr/>
        </p:nvGrpSpPr>
        <p:grpSpPr>
          <a:xfrm>
            <a:off x="5875350" y="2539327"/>
            <a:ext cx="4951381" cy="652824"/>
            <a:chOff x="6065131" y="1883720"/>
            <a:chExt cx="4951381" cy="652824"/>
          </a:xfrm>
        </p:grpSpPr>
        <p:sp>
          <p:nvSpPr>
            <p:cNvPr id="7" name="任意多边形 17">
              <a:extLst>
                <a:ext uri="{FF2B5EF4-FFF2-40B4-BE49-F238E27FC236}">
                  <a16:creationId xmlns:a16="http://schemas.microsoft.com/office/drawing/2014/main" id="{DD76DF50-7045-4346-83F4-0A4937F0A8DB}"/>
                </a:ext>
              </a:extLst>
            </p:cNvPr>
            <p:cNvSpPr/>
            <p:nvPr/>
          </p:nvSpPr>
          <p:spPr bwMode="auto">
            <a:xfrm>
              <a:off x="6065131" y="1883720"/>
              <a:ext cx="4951381" cy="652824"/>
            </a:xfrm>
            <a:custGeom>
              <a:avLst/>
              <a:gdLst>
                <a:gd name="T0" fmla="*/ 27359 w 3275513"/>
                <a:gd name="T1" fmla="*/ 0 h 431880"/>
                <a:gd name="T2" fmla="*/ 3057238 w 3275513"/>
                <a:gd name="T3" fmla="*/ 0 h 431880"/>
                <a:gd name="T4" fmla="*/ 3273013 w 3275513"/>
                <a:gd name="T5" fmla="*/ 215740 h 431880"/>
                <a:gd name="T6" fmla="*/ 3057238 w 3275513"/>
                <a:gd name="T7" fmla="*/ 431480 h 431880"/>
                <a:gd name="T8" fmla="*/ 872766 w 3275513"/>
                <a:gd name="T9" fmla="*/ 431480 h 431880"/>
                <a:gd name="T10" fmla="*/ 803640 w 3275513"/>
                <a:gd name="T11" fmla="*/ 355438 h 431880"/>
                <a:gd name="T12" fmla="*/ 69496 w 3275513"/>
                <a:gd name="T13" fmla="*/ 6267 h 431880"/>
                <a:gd name="T14" fmla="*/ 0 w 3275513"/>
                <a:gd name="T15" fmla="*/ 2755 h 431880"/>
                <a:gd name="T16" fmla="*/ 0 60000 65536"/>
                <a:gd name="T17" fmla="*/ 0 60000 65536"/>
                <a:gd name="T18" fmla="*/ 0 60000 65536"/>
                <a:gd name="T19" fmla="*/ 0 60000 65536"/>
                <a:gd name="T20" fmla="*/ 0 60000 65536"/>
                <a:gd name="T21" fmla="*/ 0 60000 65536"/>
                <a:gd name="T22" fmla="*/ 0 60000 65536"/>
                <a:gd name="T23" fmla="*/ 0 60000 65536"/>
                <a:gd name="T24" fmla="*/ 0 w 3275513"/>
                <a:gd name="T25" fmla="*/ 0 h 431880"/>
                <a:gd name="T26" fmla="*/ 3275513 w 3275513"/>
                <a:gd name="T27" fmla="*/ 431880 h 4318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75513" h="431880">
                  <a:moveTo>
                    <a:pt x="27379" y="0"/>
                  </a:moveTo>
                  <a:lnTo>
                    <a:pt x="3059573" y="0"/>
                  </a:lnTo>
                  <a:cubicBezTo>
                    <a:pt x="3178833" y="0"/>
                    <a:pt x="3275513" y="96680"/>
                    <a:pt x="3275513" y="215940"/>
                  </a:cubicBezTo>
                  <a:cubicBezTo>
                    <a:pt x="3275513" y="335200"/>
                    <a:pt x="3178833" y="431880"/>
                    <a:pt x="3059573" y="431880"/>
                  </a:cubicBezTo>
                  <a:lnTo>
                    <a:pt x="873431" y="431880"/>
                  </a:lnTo>
                  <a:lnTo>
                    <a:pt x="804255" y="355768"/>
                  </a:lnTo>
                  <a:cubicBezTo>
                    <a:pt x="611921" y="163433"/>
                    <a:pt x="355385" y="35300"/>
                    <a:pt x="69551" y="6272"/>
                  </a:cubicBezTo>
                  <a:lnTo>
                    <a:pt x="0" y="2760"/>
                  </a:lnTo>
                  <a:lnTo>
                    <a:pt x="27379" y="0"/>
                  </a:lnTo>
                  <a:close/>
                </a:path>
              </a:pathLst>
            </a:custGeom>
            <a:ln>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04" tIns="45702" rIns="91404" bIns="45702" numCol="1" anchor="t" anchorCtr="0" compatLnSpc="1"/>
            <a:lstStyle/>
            <a:p>
              <a:endParaRPr lang="zh-CN" altLang="en-US" sz="1799" dirty="0">
                <a:solidFill>
                  <a:schemeClr val="tx2"/>
                </a:solidFill>
                <a:latin typeface="Arial" panose="020B0604020202020204" pitchFamily="34" charset="0"/>
                <a:ea typeface="宋体" panose="02010600030101010101" pitchFamily="2" charset="-122"/>
              </a:endParaRPr>
            </a:p>
          </p:txBody>
        </p:sp>
        <p:sp>
          <p:nvSpPr>
            <p:cNvPr id="8" name="矩形 7">
              <a:extLst>
                <a:ext uri="{FF2B5EF4-FFF2-40B4-BE49-F238E27FC236}">
                  <a16:creationId xmlns:a16="http://schemas.microsoft.com/office/drawing/2014/main" id="{0FCBFBB8-686B-4259-81D8-C41DEE1C2DE4}"/>
                </a:ext>
              </a:extLst>
            </p:cNvPr>
            <p:cNvSpPr/>
            <p:nvPr/>
          </p:nvSpPr>
          <p:spPr>
            <a:xfrm>
              <a:off x="9306563" y="1954494"/>
              <a:ext cx="1656094" cy="523092"/>
            </a:xfrm>
            <a:prstGeom prst="rect">
              <a:avLst/>
            </a:prstGeom>
          </p:spPr>
          <p:txBody>
            <a:bodyPr wrap="none">
              <a:spAutoFit/>
            </a:bodyPr>
            <a:lstStyle/>
            <a:p>
              <a:r>
                <a:rPr lang="en-US" altLang="zh-CN" sz="2799" b="1" dirty="0">
                  <a:solidFill>
                    <a:schemeClr val="bg1"/>
                  </a:solidFill>
                  <a:latin typeface="微软雅黑" panose="020B0503020204020204" pitchFamily="34" charset="-122"/>
                  <a:ea typeface="微软雅黑" panose="020B0503020204020204" pitchFamily="34" charset="-122"/>
                </a:rPr>
                <a:t>Android</a:t>
              </a:r>
            </a:p>
          </p:txBody>
        </p:sp>
      </p:grpSp>
      <p:grpSp>
        <p:nvGrpSpPr>
          <p:cNvPr id="10" name="组合 9">
            <a:extLst>
              <a:ext uri="{FF2B5EF4-FFF2-40B4-BE49-F238E27FC236}">
                <a16:creationId xmlns:a16="http://schemas.microsoft.com/office/drawing/2014/main" id="{61C37776-51CC-4D36-8392-F731E44633EB}"/>
              </a:ext>
            </a:extLst>
          </p:cNvPr>
          <p:cNvGrpSpPr/>
          <p:nvPr/>
        </p:nvGrpSpPr>
        <p:grpSpPr>
          <a:xfrm>
            <a:off x="4392380" y="2881716"/>
            <a:ext cx="2797937" cy="2797941"/>
            <a:chOff x="4576067" y="2270558"/>
            <a:chExt cx="2797937" cy="2797941"/>
          </a:xfrm>
        </p:grpSpPr>
        <p:sp>
          <p:nvSpPr>
            <p:cNvPr id="11" name="椭圆 10">
              <a:extLst>
                <a:ext uri="{FF2B5EF4-FFF2-40B4-BE49-F238E27FC236}">
                  <a16:creationId xmlns:a16="http://schemas.microsoft.com/office/drawing/2014/main" id="{8A1705F9-749E-4BD8-AB15-CCD1F556A9DA}"/>
                </a:ext>
              </a:extLst>
            </p:cNvPr>
            <p:cNvSpPr/>
            <p:nvPr/>
          </p:nvSpPr>
          <p:spPr>
            <a:xfrm flipH="1">
              <a:off x="4576067" y="2270558"/>
              <a:ext cx="2797937" cy="2797941"/>
            </a:xfrm>
            <a:prstGeom prst="ellipse">
              <a:avLst/>
            </a:prstGeom>
            <a:ln>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034">
                <a:defRPr/>
              </a:pPr>
              <a:endParaRPr lang="zh-CN" altLang="en-US" sz="9596" kern="0">
                <a:solidFill>
                  <a:sysClr val="windowText" lastClr="000000"/>
                </a:solidFill>
              </a:endParaRPr>
            </a:p>
          </p:txBody>
        </p:sp>
        <p:sp>
          <p:nvSpPr>
            <p:cNvPr id="12" name="矩形 11">
              <a:extLst>
                <a:ext uri="{FF2B5EF4-FFF2-40B4-BE49-F238E27FC236}">
                  <a16:creationId xmlns:a16="http://schemas.microsoft.com/office/drawing/2014/main" id="{D6950BF8-4B08-4E5F-A546-29A761CFB8DF}"/>
                </a:ext>
              </a:extLst>
            </p:cNvPr>
            <p:cNvSpPr/>
            <p:nvPr/>
          </p:nvSpPr>
          <p:spPr>
            <a:xfrm>
              <a:off x="5013988" y="3660412"/>
              <a:ext cx="2002762" cy="523220"/>
            </a:xfrm>
            <a:prstGeom prst="rect">
              <a:avLst/>
            </a:prstGeom>
          </p:spPr>
          <p:txBody>
            <a:bodyPr wrap="square">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恶意软件</a:t>
              </a:r>
            </a:p>
          </p:txBody>
        </p:sp>
      </p:grpSp>
      <p:sp>
        <p:nvSpPr>
          <p:cNvPr id="13" name="TextBox 10">
            <a:extLst>
              <a:ext uri="{FF2B5EF4-FFF2-40B4-BE49-F238E27FC236}">
                <a16:creationId xmlns:a16="http://schemas.microsoft.com/office/drawing/2014/main" id="{785B9971-36FD-4914-8092-59E348FBE2FD}"/>
              </a:ext>
            </a:extLst>
          </p:cNvPr>
          <p:cNvSpPr txBox="1"/>
          <p:nvPr/>
        </p:nvSpPr>
        <p:spPr>
          <a:xfrm>
            <a:off x="904945" y="3164616"/>
            <a:ext cx="3296512" cy="1938992"/>
          </a:xfrm>
          <a:prstGeom prst="rect">
            <a:avLst/>
          </a:prstGeom>
          <a:noFill/>
        </p:spPr>
        <p:txBody>
          <a:bodyPr wrap="square" rtlCol="0">
            <a:spAutoFit/>
          </a:bodyPr>
          <a:lstStyle/>
          <a:p>
            <a:pPr marL="285636" indent="-285636" algn="just">
              <a:buFont typeface="Wingdings" panose="05000000000000000000" pitchFamily="2" charset="2"/>
              <a:buChar char="n"/>
            </a:pPr>
            <a:r>
              <a:rPr lang="en-US" altLang="zh-CN" sz="2000" dirty="0"/>
              <a:t>Pegasus</a:t>
            </a:r>
            <a:r>
              <a:rPr lang="zh-CN" altLang="en-US" sz="2000" dirty="0"/>
              <a:t>利用</a:t>
            </a:r>
            <a:r>
              <a:rPr lang="en-US" altLang="zh-CN" sz="2000" dirty="0"/>
              <a:t>iOS</a:t>
            </a:r>
            <a:r>
              <a:rPr lang="zh-CN" altLang="en-US" sz="2000" dirty="0"/>
              <a:t>中的三个零日漏洞，可以</a:t>
            </a:r>
            <a:r>
              <a:rPr lang="zh-CN" altLang="en-US" sz="2000" dirty="0">
                <a:solidFill>
                  <a:srgbClr val="1E2423"/>
                </a:solidFill>
                <a:latin typeface="Museosanscyrl"/>
              </a:rPr>
              <a:t>劫持任何</a:t>
            </a:r>
            <a:r>
              <a:rPr lang="en-US" altLang="zh-CN" sz="2000" dirty="0">
                <a:solidFill>
                  <a:srgbClr val="1E2423"/>
                </a:solidFill>
                <a:latin typeface="Museosanscyrl"/>
              </a:rPr>
              <a:t>iPad</a:t>
            </a:r>
            <a:r>
              <a:rPr lang="zh-CN" altLang="en-US" sz="2000" dirty="0">
                <a:solidFill>
                  <a:srgbClr val="1E2423"/>
                </a:solidFill>
                <a:latin typeface="Museosanscyrl"/>
              </a:rPr>
              <a:t>或</a:t>
            </a:r>
            <a:r>
              <a:rPr lang="en-US" altLang="zh-CN" sz="2000" dirty="0">
                <a:solidFill>
                  <a:srgbClr val="1E2423"/>
                </a:solidFill>
                <a:latin typeface="Museosanscyrl"/>
              </a:rPr>
              <a:t>iPhone</a:t>
            </a:r>
            <a:r>
              <a:rPr lang="zh-CN" altLang="en-US" sz="2000" dirty="0">
                <a:solidFill>
                  <a:srgbClr val="1E2423"/>
                </a:solidFill>
                <a:latin typeface="Museosanscyrl"/>
              </a:rPr>
              <a:t>，</a:t>
            </a:r>
            <a:r>
              <a:rPr lang="zh-CN" altLang="en-US" sz="2000" dirty="0"/>
              <a:t>能以静默方式对设备越狱，并</a:t>
            </a:r>
            <a:r>
              <a:rPr lang="zh-CN" altLang="en-US" sz="2000" dirty="0">
                <a:solidFill>
                  <a:srgbClr val="1E2423"/>
                </a:solidFill>
                <a:latin typeface="Museosanscyrl"/>
              </a:rPr>
              <a:t>收集被攻击用户的相关数据，并对这些用户进行监视</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TextBox 10">
            <a:extLst>
              <a:ext uri="{FF2B5EF4-FFF2-40B4-BE49-F238E27FC236}">
                <a16:creationId xmlns:a16="http://schemas.microsoft.com/office/drawing/2014/main" id="{89B4F496-689D-4F70-B20D-F6FA499684D4}"/>
              </a:ext>
            </a:extLst>
          </p:cNvPr>
          <p:cNvSpPr txBox="1"/>
          <p:nvPr/>
        </p:nvSpPr>
        <p:spPr>
          <a:xfrm>
            <a:off x="7691351" y="3693514"/>
            <a:ext cx="3135380" cy="1323439"/>
          </a:xfrm>
          <a:prstGeom prst="rect">
            <a:avLst/>
          </a:prstGeom>
          <a:noFill/>
        </p:spPr>
        <p:txBody>
          <a:bodyPr wrap="square" rtlCol="0">
            <a:spAutoFit/>
          </a:bodyPr>
          <a:lstStyle>
            <a:defPPr>
              <a:defRPr lang="zh-CN"/>
            </a:defPPr>
            <a:lvl1pPr marL="285636" indent="-285636" algn="just">
              <a:buFont typeface="Wingdings" panose="05000000000000000000" pitchFamily="2" charset="2"/>
              <a:buChar char="n"/>
              <a:defRPr sz="2000"/>
            </a:lvl1pPr>
          </a:lstStyle>
          <a:p>
            <a:r>
              <a:rPr lang="en-US" altLang="zh-CN" dirty="0"/>
              <a:t>2017</a:t>
            </a:r>
            <a:r>
              <a:rPr lang="zh-CN" altLang="en-US" dirty="0"/>
              <a:t>年</a:t>
            </a:r>
            <a:r>
              <a:rPr lang="en-US" altLang="zh-CN" dirty="0"/>
              <a:t>4</a:t>
            </a:r>
            <a:r>
              <a:rPr lang="zh-CN" altLang="en-US" dirty="0"/>
              <a:t>月</a:t>
            </a:r>
            <a:r>
              <a:rPr lang="en-US" altLang="zh-CN" dirty="0"/>
              <a:t>, </a:t>
            </a:r>
            <a:r>
              <a:rPr lang="zh-CN" altLang="en-US" dirty="0"/>
              <a:t>恶意软件作者再次袭击</a:t>
            </a:r>
            <a:r>
              <a:rPr lang="en-US" altLang="zh-CN" dirty="0"/>
              <a:t>, </a:t>
            </a:r>
            <a:r>
              <a:rPr lang="zh-CN" altLang="en-US" dirty="0"/>
              <a:t>这一次的飞马间谍软件版本的 </a:t>
            </a:r>
            <a:r>
              <a:rPr lang="en-US" altLang="zh-CN" dirty="0"/>
              <a:t>android </a:t>
            </a:r>
            <a:r>
              <a:rPr lang="zh-CN" altLang="en-US" dirty="0"/>
              <a:t>伪装成一个正常的应用程序下载</a:t>
            </a:r>
            <a:r>
              <a:rPr lang="en-US" altLang="zh-CN" dirty="0"/>
              <a:t>, </a:t>
            </a:r>
            <a:r>
              <a:rPr lang="zh-CN" altLang="en-US" dirty="0"/>
              <a:t>从而秘密获取设备</a:t>
            </a:r>
            <a:r>
              <a:rPr lang="en-US" altLang="zh-CN" dirty="0"/>
              <a:t>root</a:t>
            </a:r>
            <a:r>
              <a:rPr lang="zh-CN" altLang="en-US" dirty="0"/>
              <a:t>权限</a:t>
            </a:r>
            <a:r>
              <a:rPr lang="en-US" altLang="zh-CN" dirty="0"/>
              <a:t>, </a:t>
            </a:r>
            <a:r>
              <a:rPr lang="zh-CN" altLang="en-US" dirty="0"/>
              <a:t>来监视用户。</a:t>
            </a:r>
          </a:p>
        </p:txBody>
      </p:sp>
      <p:sp>
        <p:nvSpPr>
          <p:cNvPr id="21" name="矩形 20">
            <a:extLst>
              <a:ext uri="{FF2B5EF4-FFF2-40B4-BE49-F238E27FC236}">
                <a16:creationId xmlns:a16="http://schemas.microsoft.com/office/drawing/2014/main" id="{24908017-D427-499D-A5AD-D0AC9D5E49B9}"/>
              </a:ext>
            </a:extLst>
          </p:cNvPr>
          <p:cNvSpPr/>
          <p:nvPr/>
        </p:nvSpPr>
        <p:spPr>
          <a:xfrm>
            <a:off x="1004221" y="1857758"/>
            <a:ext cx="7346819" cy="430887"/>
          </a:xfrm>
          <a:prstGeom prst="rect">
            <a:avLst/>
          </a:prstGeom>
        </p:spPr>
        <p:txBody>
          <a:bodyPr wrap="none">
            <a:spAutoFit/>
          </a:bodyPr>
          <a:lstStyle/>
          <a:p>
            <a:pPr marL="444500" indent="-444500">
              <a:spcBef>
                <a:spcPts val="1000"/>
              </a:spcBef>
              <a:buClr>
                <a:srgbClr val="FF0000"/>
              </a:buClr>
              <a:buSzPct val="90000"/>
              <a:buFont typeface="Wingdings" panose="05000000000000000000" pitchFamily="2" charset="2"/>
              <a:buChar char="p"/>
            </a:pPr>
            <a:r>
              <a:rPr lang="en-US" altLang="zh-CN" sz="2200" dirty="0">
                <a:latin typeface="+mj-ea"/>
                <a:ea typeface="+mj-ea"/>
              </a:rPr>
              <a:t>2016</a:t>
            </a:r>
            <a:r>
              <a:rPr lang="zh-CN" altLang="en-US" sz="2200" dirty="0">
                <a:latin typeface="+mj-ea"/>
                <a:ea typeface="+mj-ea"/>
              </a:rPr>
              <a:t>年</a:t>
            </a:r>
            <a:r>
              <a:rPr lang="en-US" altLang="zh-CN" sz="2200" dirty="0">
                <a:latin typeface="+mj-ea"/>
                <a:ea typeface="+mj-ea"/>
              </a:rPr>
              <a:t>8</a:t>
            </a:r>
            <a:r>
              <a:rPr lang="zh-CN" altLang="en-US" sz="2200" dirty="0">
                <a:latin typeface="+mj-ea"/>
                <a:ea typeface="+mj-ea"/>
              </a:rPr>
              <a:t>月，研究人员透露了</a:t>
            </a:r>
            <a:r>
              <a:rPr lang="en-US" altLang="zh-CN" sz="2200" dirty="0">
                <a:latin typeface="+mj-ea"/>
                <a:ea typeface="+mj-ea"/>
              </a:rPr>
              <a:t>Pegasus</a:t>
            </a:r>
            <a:r>
              <a:rPr lang="zh-CN" altLang="en-US" sz="2200" dirty="0">
                <a:latin typeface="+mj-ea"/>
                <a:ea typeface="+mj-ea"/>
              </a:rPr>
              <a:t>（飞马）的存在</a:t>
            </a:r>
          </a:p>
        </p:txBody>
      </p:sp>
      <p:sp>
        <p:nvSpPr>
          <p:cNvPr id="22" name="AutoShape 135">
            <a:extLst>
              <a:ext uri="{FF2B5EF4-FFF2-40B4-BE49-F238E27FC236}">
                <a16:creationId xmlns:a16="http://schemas.microsoft.com/office/drawing/2014/main" id="{42945048-720C-4604-B053-C77091989FB0}"/>
              </a:ext>
            </a:extLst>
          </p:cNvPr>
          <p:cNvSpPr/>
          <p:nvPr/>
        </p:nvSpPr>
        <p:spPr bwMode="auto">
          <a:xfrm>
            <a:off x="5372901" y="3377262"/>
            <a:ext cx="917562" cy="7057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16"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t>恶意软件</a:t>
            </a:r>
            <a:r>
              <a:rPr lang="en-US" altLang="zh-CN" sz="3600" dirty="0"/>
              <a:t>-</a:t>
            </a:r>
            <a:r>
              <a:rPr lang="zh-CN" altLang="en-US" sz="2400" dirty="0"/>
              <a:t>监视用户</a:t>
            </a:r>
          </a:p>
        </p:txBody>
      </p:sp>
    </p:spTree>
    <p:extLst>
      <p:ext uri="{BB962C8B-B14F-4D97-AF65-F5344CB8AC3E}">
        <p14:creationId xmlns:p14="http://schemas.microsoft.com/office/powerpoint/2010/main" val="331793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par>
                                <p:cTn id="15" presetID="12" presetClass="entr" presetSubtype="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ppt_x</p:attrName>
                                        </p:attrNameLst>
                                      </p:cBhvr>
                                      <p:tavLst>
                                        <p:tav tm="0">
                                          <p:val>
                                            <p:strVal val="#ppt_x+#ppt_w*1.125000"/>
                                          </p:val>
                                        </p:tav>
                                        <p:tav tm="100000">
                                          <p:val>
                                            <p:strVal val="#ppt_x"/>
                                          </p:val>
                                        </p:tav>
                                      </p:tavLst>
                                    </p:anim>
                                    <p:animEffect transition="in" filter="wipe(left)">
                                      <p:cBhvr>
                                        <p:cTn id="18" dur="500"/>
                                        <p:tgtEl>
                                          <p:spTgt spid="3"/>
                                        </p:tgtEl>
                                      </p:cBhvr>
                                    </p:animEffect>
                                  </p:childTnLst>
                                </p:cTn>
                              </p:par>
                            </p:childTnLst>
                          </p:cTn>
                        </p:par>
                        <p:par>
                          <p:cTn id="19" fill="hold">
                            <p:stCondLst>
                              <p:cond delay="1000"/>
                            </p:stCondLst>
                            <p:childTnLst>
                              <p:par>
                                <p:cTn id="20" presetID="1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ppt_y</p:attrName>
                                        </p:attrNameLst>
                                      </p:cBhvr>
                                      <p:tavLst>
                                        <p:tav tm="0">
                                          <p:val>
                                            <p:strVal val="#ppt_y+#ppt_h*1.125000"/>
                                          </p:val>
                                        </p:tav>
                                        <p:tav tm="100000">
                                          <p:val>
                                            <p:strVal val="#ppt_y"/>
                                          </p:val>
                                        </p:tav>
                                      </p:tavLst>
                                    </p:anim>
                                    <p:animEffect transition="in" filter="wipe(up)">
                                      <p:cBhvr>
                                        <p:cTn id="23" dur="500"/>
                                        <p:tgtEl>
                                          <p:spTgt spid="13"/>
                                        </p:tgtEl>
                                      </p:cBhvr>
                                    </p:animEffect>
                                  </p:childTnLst>
                                </p:cTn>
                              </p:par>
                            </p:childTnLst>
                          </p:cTn>
                        </p:par>
                        <p:par>
                          <p:cTn id="24" fill="hold">
                            <p:stCondLst>
                              <p:cond delay="1500"/>
                            </p:stCondLst>
                            <p:childTnLst>
                              <p:par>
                                <p:cTn id="25" presetID="1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down)">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4"/>
          <p:cNvSpPr txBox="1">
            <a:spLocks/>
          </p:cNvSpPr>
          <p:nvPr/>
        </p:nvSpPr>
        <p:spPr>
          <a:xfrm>
            <a:off x="870467" y="1215481"/>
            <a:ext cx="10808044" cy="703317"/>
          </a:xfrm>
          <a:prstGeom prst="rect">
            <a:avLst/>
          </a:prstGeom>
        </p:spPr>
        <p:txBody>
          <a:bodyPr/>
          <a:lstStyle>
            <a:lvl1pPr marL="264513" indent="-264513" algn="l" rtl="0" eaLnBrk="1" fontAlgn="base" hangingPunct="1">
              <a:lnSpc>
                <a:spcPct val="100000"/>
              </a:lnSpc>
              <a:spcBef>
                <a:spcPts val="771"/>
              </a:spcBef>
              <a:spcAft>
                <a:spcPct val="0"/>
              </a:spcAft>
              <a:defRPr sz="2468" kern="1200">
                <a:solidFill>
                  <a:srgbClr val="333333"/>
                </a:solidFill>
                <a:latin typeface="微软雅黑" panose="020B0503020204020204" pitchFamily="34" charset="-122"/>
                <a:ea typeface="微软雅黑" panose="020B0503020204020204" pitchFamily="34" charset="-122"/>
                <a:cs typeface="+mn-cs"/>
              </a:defRPr>
            </a:lvl1pPr>
            <a:lvl2pPr marL="352684" algn="l" rtl="0" eaLnBrk="1" fontAlgn="base" hangingPunct="1">
              <a:lnSpc>
                <a:spcPct val="100000"/>
              </a:lnSpc>
              <a:spcBef>
                <a:spcPts val="386"/>
              </a:spcBef>
              <a:spcAft>
                <a:spcPct val="0"/>
              </a:spcAft>
              <a:defRPr sz="1851" kern="1200">
                <a:solidFill>
                  <a:srgbClr val="333333"/>
                </a:solidFill>
                <a:latin typeface="微软雅黑" panose="020B0503020204020204" pitchFamily="34" charset="-122"/>
                <a:ea typeface="微软雅黑" panose="020B0503020204020204" pitchFamily="34" charset="-122"/>
                <a:cs typeface="+mn-cs"/>
              </a:defRPr>
            </a:lvl2pPr>
            <a:lvl3pPr marL="705368" algn="l" rtl="0" eaLnBrk="1" fontAlgn="base" hangingPunct="1">
              <a:lnSpc>
                <a:spcPct val="100000"/>
              </a:lnSpc>
              <a:spcBef>
                <a:spcPts val="386"/>
              </a:spcBef>
              <a:spcAft>
                <a:spcPct val="0"/>
              </a:spcAft>
              <a:defRPr sz="1543" kern="1200">
                <a:solidFill>
                  <a:srgbClr val="333333"/>
                </a:solidFill>
                <a:latin typeface="微软雅黑" panose="020B0503020204020204" pitchFamily="34" charset="-122"/>
                <a:ea typeface="微软雅黑" panose="020B0503020204020204" pitchFamily="34" charset="-122"/>
                <a:cs typeface="+mn-cs"/>
              </a:defRPr>
            </a:lvl3pPr>
            <a:lvl4pPr marL="1058052"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4pPr>
            <a:lvl5pPr marL="1410736"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5pPr>
            <a:lvl6pPr marL="1939762"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6pPr>
            <a:lvl7pPr marL="2292447"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7pPr>
            <a:lvl8pPr marL="2645131"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8pPr>
            <a:lvl9pPr marL="2997815"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9pPr>
          </a:lstStyle>
          <a:p>
            <a:pPr marL="342900" indent="-342900">
              <a:lnSpc>
                <a:spcPct val="150000"/>
              </a:lnSpc>
              <a:buClr>
                <a:srgbClr val="FF0000"/>
              </a:buClr>
              <a:buSzPct val="90000"/>
              <a:buFont typeface="Wingdings" panose="05000000000000000000" pitchFamily="2" charset="2"/>
              <a:buChar char="p"/>
            </a:pPr>
            <a:r>
              <a:rPr lang="zh-CN" altLang="en-US" sz="2400" dirty="0"/>
              <a:t>受害者发现银行卡莫名被盗刷</a:t>
            </a:r>
            <a:r>
              <a:rPr lang="en-US" altLang="zh-CN" sz="2400" dirty="0"/>
              <a:t>8</a:t>
            </a:r>
            <a:r>
              <a:rPr lang="zh-CN" altLang="en-US" sz="2400" dirty="0"/>
              <a:t>万</a:t>
            </a:r>
            <a:r>
              <a:rPr lang="en-US" altLang="zh-CN" sz="2400" dirty="0"/>
              <a:t>1</a:t>
            </a:r>
            <a:r>
              <a:rPr lang="zh-CN" altLang="en-US" sz="2400" dirty="0"/>
              <a:t>千元：</a:t>
            </a:r>
            <a:endParaRPr lang="en-US" altLang="zh-CN" sz="2400" dirty="0"/>
          </a:p>
        </p:txBody>
      </p:sp>
      <p:sp>
        <p:nvSpPr>
          <p:cNvPr id="9" name="内容占位符 4"/>
          <p:cNvSpPr txBox="1">
            <a:spLocks/>
          </p:cNvSpPr>
          <p:nvPr/>
        </p:nvSpPr>
        <p:spPr>
          <a:xfrm>
            <a:off x="870467" y="3976198"/>
            <a:ext cx="10808044" cy="703317"/>
          </a:xfrm>
          <a:prstGeom prst="rect">
            <a:avLst/>
          </a:prstGeom>
        </p:spPr>
        <p:txBody>
          <a:bodyPr/>
          <a:lstStyle>
            <a:lvl1pPr marL="264513" indent="-264513" algn="l" rtl="0" eaLnBrk="1" fontAlgn="base" hangingPunct="1">
              <a:lnSpc>
                <a:spcPct val="100000"/>
              </a:lnSpc>
              <a:spcBef>
                <a:spcPts val="771"/>
              </a:spcBef>
              <a:spcAft>
                <a:spcPct val="0"/>
              </a:spcAft>
              <a:defRPr sz="2468" kern="1200">
                <a:solidFill>
                  <a:srgbClr val="333333"/>
                </a:solidFill>
                <a:latin typeface="微软雅黑" panose="020B0503020204020204" pitchFamily="34" charset="-122"/>
                <a:ea typeface="微软雅黑" panose="020B0503020204020204" pitchFamily="34" charset="-122"/>
                <a:cs typeface="+mn-cs"/>
              </a:defRPr>
            </a:lvl1pPr>
            <a:lvl2pPr marL="352684" algn="l" rtl="0" eaLnBrk="1" fontAlgn="base" hangingPunct="1">
              <a:lnSpc>
                <a:spcPct val="100000"/>
              </a:lnSpc>
              <a:spcBef>
                <a:spcPts val="386"/>
              </a:spcBef>
              <a:spcAft>
                <a:spcPct val="0"/>
              </a:spcAft>
              <a:defRPr sz="1851" kern="1200">
                <a:solidFill>
                  <a:srgbClr val="333333"/>
                </a:solidFill>
                <a:latin typeface="微软雅黑" panose="020B0503020204020204" pitchFamily="34" charset="-122"/>
                <a:ea typeface="微软雅黑" panose="020B0503020204020204" pitchFamily="34" charset="-122"/>
                <a:cs typeface="+mn-cs"/>
              </a:defRPr>
            </a:lvl2pPr>
            <a:lvl3pPr marL="705368" algn="l" rtl="0" eaLnBrk="1" fontAlgn="base" hangingPunct="1">
              <a:lnSpc>
                <a:spcPct val="100000"/>
              </a:lnSpc>
              <a:spcBef>
                <a:spcPts val="386"/>
              </a:spcBef>
              <a:spcAft>
                <a:spcPct val="0"/>
              </a:spcAft>
              <a:defRPr sz="1543" kern="1200">
                <a:solidFill>
                  <a:srgbClr val="333333"/>
                </a:solidFill>
                <a:latin typeface="微软雅黑" panose="020B0503020204020204" pitchFamily="34" charset="-122"/>
                <a:ea typeface="微软雅黑" panose="020B0503020204020204" pitchFamily="34" charset="-122"/>
                <a:cs typeface="+mn-cs"/>
              </a:defRPr>
            </a:lvl3pPr>
            <a:lvl4pPr marL="1058052"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4pPr>
            <a:lvl5pPr marL="1410736"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5pPr>
            <a:lvl6pPr marL="1939762"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6pPr>
            <a:lvl7pPr marL="2292447"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7pPr>
            <a:lvl8pPr marL="2645131"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8pPr>
            <a:lvl9pPr marL="2997815"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9pPr>
          </a:lstStyle>
          <a:p>
            <a:pPr marL="342900" indent="-342900">
              <a:lnSpc>
                <a:spcPct val="150000"/>
              </a:lnSpc>
              <a:buClr>
                <a:srgbClr val="FF0000"/>
              </a:buClr>
              <a:buSzPct val="90000"/>
              <a:buFont typeface="Wingdings" panose="05000000000000000000" pitchFamily="2" charset="2"/>
              <a:buChar char="p"/>
            </a:pPr>
            <a:r>
              <a:rPr lang="zh-CN" altLang="en-US" sz="2400" dirty="0"/>
              <a:t>通过检查问题手机，发现如下短信：</a:t>
            </a:r>
            <a:endParaRPr lang="en-US" altLang="zh-CN" sz="2400" dirty="0"/>
          </a:p>
        </p:txBody>
      </p:sp>
      <p:pic>
        <p:nvPicPr>
          <p:cNvPr id="8194" name="Picture 2" descr="http://image.3001.net/images/20160613/14657861886847.png">
            <a:extLst>
              <a:ext uri="{FF2B5EF4-FFF2-40B4-BE49-F238E27FC236}">
                <a16:creationId xmlns:a16="http://schemas.microsoft.com/office/drawing/2014/main" id="{65B067FE-4C9E-4CDD-BB32-2CCBDFD91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159" y="1918798"/>
            <a:ext cx="91059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9461768-0C47-47FF-861F-63968728A0EA}"/>
              </a:ext>
            </a:extLst>
          </p:cNvPr>
          <p:cNvPicPr>
            <a:picLocks noChangeAspect="1"/>
          </p:cNvPicPr>
          <p:nvPr/>
        </p:nvPicPr>
        <p:blipFill>
          <a:blip r:embed="rId4"/>
          <a:stretch>
            <a:fillRect/>
          </a:stretch>
        </p:blipFill>
        <p:spPr>
          <a:xfrm>
            <a:off x="1318158" y="4731313"/>
            <a:ext cx="4505375" cy="1574167"/>
          </a:xfrm>
          <a:prstGeom prst="rect">
            <a:avLst/>
          </a:prstGeom>
        </p:spPr>
      </p:pic>
      <p:pic>
        <p:nvPicPr>
          <p:cNvPr id="8196" name="Picture 4" descr="http://image.3001.net/images/20160613/14657862919054.png">
            <a:extLst>
              <a:ext uri="{FF2B5EF4-FFF2-40B4-BE49-F238E27FC236}">
                <a16:creationId xmlns:a16="http://schemas.microsoft.com/office/drawing/2014/main" id="{F8AEB67E-DA8F-4CAF-A2C2-767E74BF3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9895" y="4054112"/>
            <a:ext cx="2950902" cy="2251274"/>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7336D243-2605-427A-B8BE-E462022CC64D}"/>
              </a:ext>
            </a:extLst>
          </p:cNvPr>
          <p:cNvSpPr txBox="1">
            <a:spLocks/>
          </p:cNvSpPr>
          <p:nvPr/>
        </p:nvSpPr>
        <p:spPr>
          <a:xfrm>
            <a:off x="636096" y="582007"/>
            <a:ext cx="10374497" cy="498965"/>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t>恶意软件</a:t>
            </a:r>
            <a:r>
              <a:rPr lang="en-US" altLang="zh-CN" sz="3600" dirty="0"/>
              <a:t>-</a:t>
            </a:r>
            <a:r>
              <a:rPr lang="zh-CN" altLang="en-US" sz="2400" dirty="0"/>
              <a:t>银行卡盗刷</a:t>
            </a:r>
          </a:p>
        </p:txBody>
      </p:sp>
    </p:spTree>
    <p:extLst>
      <p:ext uri="{BB962C8B-B14F-4D97-AF65-F5344CB8AC3E}">
        <p14:creationId xmlns:p14="http://schemas.microsoft.com/office/powerpoint/2010/main" val="259910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196"/>
                                        </p:tgtEl>
                                        <p:attrNameLst>
                                          <p:attrName>style.visibility</p:attrName>
                                        </p:attrNameLst>
                                      </p:cBhvr>
                                      <p:to>
                                        <p:strVal val="visible"/>
                                      </p:to>
                                    </p:set>
                                    <p:animEffect transition="in" filter="fade">
                                      <p:cBhvr>
                                        <p:cTn id="10" dur="500"/>
                                        <p:tgtEl>
                                          <p:spTgt spid="81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EF69F8C-E98A-43BD-9E9B-2C4A7033900D}"/>
              </a:ext>
            </a:extLst>
          </p:cNvPr>
          <p:cNvGrpSpPr/>
          <p:nvPr/>
        </p:nvGrpSpPr>
        <p:grpSpPr>
          <a:xfrm>
            <a:off x="1451484" y="1388740"/>
            <a:ext cx="9289032" cy="3973914"/>
            <a:chOff x="570865" y="1028700"/>
            <a:chExt cx="11050270" cy="4862541"/>
          </a:xfrm>
        </p:grpSpPr>
        <p:grpSp>
          <p:nvGrpSpPr>
            <p:cNvPr id="6" name="组合 5">
              <a:extLst>
                <a:ext uri="{FF2B5EF4-FFF2-40B4-BE49-F238E27FC236}">
                  <a16:creationId xmlns:a16="http://schemas.microsoft.com/office/drawing/2014/main" id="{781E3E0C-3CCD-4F3C-B599-ED675E469590}"/>
                </a:ext>
              </a:extLst>
            </p:cNvPr>
            <p:cNvGrpSpPr/>
            <p:nvPr/>
          </p:nvGrpSpPr>
          <p:grpSpPr>
            <a:xfrm>
              <a:off x="570865" y="1028700"/>
              <a:ext cx="11050270" cy="4862541"/>
              <a:chOff x="220776" y="990600"/>
              <a:chExt cx="11050270" cy="4862541"/>
            </a:xfrm>
          </p:grpSpPr>
          <p:sp>
            <p:nvSpPr>
              <p:cNvPr id="10" name="object 8">
                <a:extLst>
                  <a:ext uri="{FF2B5EF4-FFF2-40B4-BE49-F238E27FC236}">
                    <a16:creationId xmlns:a16="http://schemas.microsoft.com/office/drawing/2014/main" id="{176AE86E-2860-4D18-B93A-933D306FDDFE}"/>
                  </a:ext>
                </a:extLst>
              </p:cNvPr>
              <p:cNvSpPr txBox="1"/>
              <p:nvPr/>
            </p:nvSpPr>
            <p:spPr>
              <a:xfrm>
                <a:off x="220776" y="2757353"/>
                <a:ext cx="11050270" cy="338940"/>
              </a:xfrm>
              <a:prstGeom prst="rect">
                <a:avLst/>
              </a:prstGeom>
            </p:spPr>
            <p:txBody>
              <a:bodyPr vert="horz" wrap="square" lIns="0" tIns="0" rIns="0" bIns="0" rtlCol="0">
                <a:spAutoFit/>
              </a:bodyPr>
              <a:lstStyle/>
              <a:p>
                <a:pPr marL="12700" algn="ctr">
                  <a:lnSpc>
                    <a:spcPct val="100000"/>
                  </a:lnSpc>
                </a:pPr>
                <a:r>
                  <a:rPr lang="zh-CN" altLang="zh-CN" b="1" dirty="0"/>
                  <a:t>本次干货由作者授权达人圈发布，更多干货请关注我们公众号</a:t>
                </a:r>
                <a:endParaRPr sz="1400" b="1" dirty="0">
                  <a:latin typeface="Arial" charset="0"/>
                  <a:cs typeface="Arial" charset="0"/>
                </a:endParaRPr>
              </a:p>
            </p:txBody>
          </p:sp>
          <p:sp>
            <p:nvSpPr>
              <p:cNvPr id="11" name="object 8">
                <a:extLst>
                  <a:ext uri="{FF2B5EF4-FFF2-40B4-BE49-F238E27FC236}">
                    <a16:creationId xmlns:a16="http://schemas.microsoft.com/office/drawing/2014/main" id="{01EA1261-D8FE-4B8B-8530-055EAB431FDB}"/>
                  </a:ext>
                </a:extLst>
              </p:cNvPr>
              <p:cNvSpPr txBox="1"/>
              <p:nvPr/>
            </p:nvSpPr>
            <p:spPr>
              <a:xfrm>
                <a:off x="220776" y="5514201"/>
                <a:ext cx="11050270" cy="338940"/>
              </a:xfrm>
              <a:prstGeom prst="rect">
                <a:avLst/>
              </a:prstGeom>
            </p:spPr>
            <p:txBody>
              <a:bodyPr vert="horz" wrap="square" lIns="0" tIns="0" rIns="0" bIns="0" rtlCol="0">
                <a:spAutoFit/>
              </a:bodyPr>
              <a:lstStyle>
                <a:defPPr>
                  <a:defRPr lang="zh-CN"/>
                </a:defPPr>
                <a:lvl1pPr marL="12700" algn="ctr">
                  <a:lnSpc>
                    <a:spcPct val="100000"/>
                  </a:lnSpc>
                </a:lvl1pPr>
              </a:lstStyle>
              <a:p>
                <a:r>
                  <a:rPr lang="zh-CN" altLang="zh-CN" b="1" dirty="0"/>
                  <a:t>联系内推小能手，加入高薪求职大家庭</a:t>
                </a:r>
                <a:endParaRPr lang="zh-CN" altLang="en-US" b="1" dirty="0"/>
              </a:p>
            </p:txBody>
          </p:sp>
          <p:pic>
            <p:nvPicPr>
              <p:cNvPr id="12" name="图片 11">
                <a:extLst>
                  <a:ext uri="{FF2B5EF4-FFF2-40B4-BE49-F238E27FC236}">
                    <a16:creationId xmlns:a16="http://schemas.microsoft.com/office/drawing/2014/main" id="{48819969-2E77-49E1-8CB0-1E36711AB9A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917236" y="990600"/>
                <a:ext cx="1657350" cy="1657350"/>
              </a:xfrm>
              <a:prstGeom prst="rect">
                <a:avLst/>
              </a:prstGeom>
            </p:spPr>
          </p:pic>
        </p:grpSp>
        <p:pic>
          <p:nvPicPr>
            <p:cNvPr id="8" name="图片 7">
              <a:extLst>
                <a:ext uri="{FF2B5EF4-FFF2-40B4-BE49-F238E27FC236}">
                  <a16:creationId xmlns:a16="http://schemas.microsoft.com/office/drawing/2014/main" id="{64BEEED1-8C92-48FF-9466-6D170CED7E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0200" y="3962400"/>
              <a:ext cx="1447800" cy="1378460"/>
            </a:xfrm>
            <a:prstGeom prst="rect">
              <a:avLst/>
            </a:prstGeom>
          </p:spPr>
        </p:pic>
      </p:grpSp>
    </p:spTree>
    <p:extLst>
      <p:ext uri="{BB962C8B-B14F-4D97-AF65-F5344CB8AC3E}">
        <p14:creationId xmlns:p14="http://schemas.microsoft.com/office/powerpoint/2010/main" val="188181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75AF2466-A1ED-4EEC-B1A4-3466F9A4B484}"/>
              </a:ext>
            </a:extLst>
          </p:cNvPr>
          <p:cNvPicPr>
            <a:picLocks noChangeAspect="1"/>
          </p:cNvPicPr>
          <p:nvPr/>
        </p:nvPicPr>
        <p:blipFill>
          <a:blip r:embed="rId3"/>
          <a:stretch>
            <a:fillRect/>
          </a:stretch>
        </p:blipFill>
        <p:spPr>
          <a:xfrm>
            <a:off x="5504795" y="2767006"/>
            <a:ext cx="828237" cy="1236081"/>
          </a:xfrm>
          <a:prstGeom prst="rect">
            <a:avLst/>
          </a:prstGeom>
        </p:spPr>
      </p:pic>
      <p:sp>
        <p:nvSpPr>
          <p:cNvPr id="32" name="椭圆 31">
            <a:extLst>
              <a:ext uri="{FF2B5EF4-FFF2-40B4-BE49-F238E27FC236}">
                <a16:creationId xmlns:a16="http://schemas.microsoft.com/office/drawing/2014/main" id="{06F85B56-0CDA-4982-9782-DCE592D216E1}"/>
              </a:ext>
            </a:extLst>
          </p:cNvPr>
          <p:cNvSpPr/>
          <p:nvPr/>
        </p:nvSpPr>
        <p:spPr>
          <a:xfrm>
            <a:off x="3007590" y="4672771"/>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Picture 5">
            <a:extLst>
              <a:ext uri="{FF2B5EF4-FFF2-40B4-BE49-F238E27FC236}">
                <a16:creationId xmlns:a16="http://schemas.microsoft.com/office/drawing/2014/main" id="{E9D86E1C-F918-43AD-8D30-A9D2F89D21B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86153" y="3975877"/>
            <a:ext cx="1019728" cy="612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7">
            <a:extLst>
              <a:ext uri="{FF2B5EF4-FFF2-40B4-BE49-F238E27FC236}">
                <a16:creationId xmlns:a16="http://schemas.microsoft.com/office/drawing/2014/main" id="{6C0C7716-2570-437E-8800-C0FC38E8A98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19466" y="4014680"/>
            <a:ext cx="1016900" cy="61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矩形 35">
            <a:extLst>
              <a:ext uri="{FF2B5EF4-FFF2-40B4-BE49-F238E27FC236}">
                <a16:creationId xmlns:a16="http://schemas.microsoft.com/office/drawing/2014/main" id="{0B946371-A753-4D7B-AFD0-EDFA471FA854}"/>
              </a:ext>
            </a:extLst>
          </p:cNvPr>
          <p:cNvSpPr/>
          <p:nvPr/>
        </p:nvSpPr>
        <p:spPr>
          <a:xfrm>
            <a:off x="2949921" y="5693783"/>
            <a:ext cx="1005403"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会员管理</a:t>
            </a:r>
          </a:p>
        </p:txBody>
      </p:sp>
      <p:sp>
        <p:nvSpPr>
          <p:cNvPr id="39" name="矩形 38">
            <a:extLst>
              <a:ext uri="{FF2B5EF4-FFF2-40B4-BE49-F238E27FC236}">
                <a16:creationId xmlns:a16="http://schemas.microsoft.com/office/drawing/2014/main" id="{CBBBB96E-041D-4470-8D74-484703C614F0}"/>
              </a:ext>
            </a:extLst>
          </p:cNvPr>
          <p:cNvSpPr/>
          <p:nvPr/>
        </p:nvSpPr>
        <p:spPr>
          <a:xfrm>
            <a:off x="5956107" y="6091574"/>
            <a:ext cx="623589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rgbClr val="3E3E3E"/>
                </a:solidFill>
                <a:latin typeface="Helvetica Neue"/>
              </a:rPr>
              <a:t>（扫描商品二维码，通过银行或第三方支付提供的手机端通道完成支付）</a:t>
            </a:r>
            <a:endParaRPr lang="zh-CN" altLang="en-US" sz="1400"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5B174474-004C-4846-A3EC-2EC1863E4333}"/>
              </a:ext>
            </a:extLst>
          </p:cNvPr>
          <p:cNvSpPr/>
          <p:nvPr/>
        </p:nvSpPr>
        <p:spPr>
          <a:xfrm>
            <a:off x="7675883" y="5693783"/>
            <a:ext cx="1005403"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手机支付</a:t>
            </a:r>
          </a:p>
        </p:txBody>
      </p:sp>
      <p:sp>
        <p:nvSpPr>
          <p:cNvPr id="41" name="椭圆 40">
            <a:extLst>
              <a:ext uri="{FF2B5EF4-FFF2-40B4-BE49-F238E27FC236}">
                <a16:creationId xmlns:a16="http://schemas.microsoft.com/office/drawing/2014/main" id="{15BCD8A9-BAC9-4B9E-A82D-31824D106DAB}"/>
              </a:ext>
            </a:extLst>
          </p:cNvPr>
          <p:cNvSpPr/>
          <p:nvPr/>
        </p:nvSpPr>
        <p:spPr>
          <a:xfrm>
            <a:off x="4951813" y="2447973"/>
            <a:ext cx="1822802" cy="1822802"/>
          </a:xfrm>
          <a:prstGeom prst="ellipse">
            <a:avLst/>
          </a:prstGeom>
          <a:noFill/>
          <a:ln>
            <a:solidFill>
              <a:schemeClr val="tx1">
                <a:lumMod val="65000"/>
                <a:lumOff val="3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pic>
        <p:nvPicPr>
          <p:cNvPr id="42" name="Picture 2">
            <a:extLst>
              <a:ext uri="{FF2B5EF4-FFF2-40B4-BE49-F238E27FC236}">
                <a16:creationId xmlns:a16="http://schemas.microsoft.com/office/drawing/2014/main" id="{20DD60D1-DFE5-445D-8609-C6A09678535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9466" y="3794332"/>
            <a:ext cx="389706" cy="30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a:extLst>
              <a:ext uri="{FF2B5EF4-FFF2-40B4-BE49-F238E27FC236}">
                <a16:creationId xmlns:a16="http://schemas.microsoft.com/office/drawing/2014/main" id="{92B2037E-90E7-45A5-8203-97AAF7FF7E8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62397" y="2655573"/>
            <a:ext cx="411356" cy="28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a:extLst>
              <a:ext uri="{FF2B5EF4-FFF2-40B4-BE49-F238E27FC236}">
                <a16:creationId xmlns:a16="http://schemas.microsoft.com/office/drawing/2014/main" id="{5A540F40-AA57-4266-B8D2-8EFD797DFF0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18764" y="2618458"/>
            <a:ext cx="313930" cy="17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a:extLst>
              <a:ext uri="{FF2B5EF4-FFF2-40B4-BE49-F238E27FC236}">
                <a16:creationId xmlns:a16="http://schemas.microsoft.com/office/drawing/2014/main" id="{1247D1DB-05EB-405F-8CE9-424F09151A87}"/>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561136" y="3770752"/>
            <a:ext cx="301559" cy="221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矩形 59">
            <a:extLst>
              <a:ext uri="{FF2B5EF4-FFF2-40B4-BE49-F238E27FC236}">
                <a16:creationId xmlns:a16="http://schemas.microsoft.com/office/drawing/2014/main" id="{03C1FE91-5A01-4A84-A094-D191B96FF395}"/>
              </a:ext>
            </a:extLst>
          </p:cNvPr>
          <p:cNvSpPr/>
          <p:nvPr/>
        </p:nvSpPr>
        <p:spPr>
          <a:xfrm>
            <a:off x="1610116" y="5986244"/>
            <a:ext cx="4023727"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rgbClr val="3E3E3E"/>
                </a:solidFill>
                <a:latin typeface="Helvetica Neue"/>
              </a:rPr>
              <a:t>（用户手机上获取电子会员信息、</a:t>
            </a:r>
            <a:r>
              <a:rPr lang="en-US" altLang="zh-CN" sz="1400" dirty="0">
                <a:solidFill>
                  <a:srgbClr val="3E3E3E"/>
                </a:solidFill>
                <a:latin typeface="Helvetica Neue"/>
              </a:rPr>
              <a:t>VIP</a:t>
            </a:r>
            <a:r>
              <a:rPr lang="zh-CN" altLang="en-US" sz="1400" dirty="0">
                <a:solidFill>
                  <a:srgbClr val="3E3E3E"/>
                </a:solidFill>
                <a:latin typeface="Helvetica Neue"/>
              </a:rPr>
              <a:t>服务）</a:t>
            </a:r>
          </a:p>
        </p:txBody>
      </p:sp>
      <p:sp>
        <p:nvSpPr>
          <p:cNvPr id="65" name="椭圆 64">
            <a:extLst>
              <a:ext uri="{FF2B5EF4-FFF2-40B4-BE49-F238E27FC236}">
                <a16:creationId xmlns:a16="http://schemas.microsoft.com/office/drawing/2014/main" id="{1DBFEC41-4169-4A2E-9119-E1CEDB9CDC4D}"/>
              </a:ext>
            </a:extLst>
          </p:cNvPr>
          <p:cNvSpPr/>
          <p:nvPr/>
        </p:nvSpPr>
        <p:spPr>
          <a:xfrm>
            <a:off x="7649603" y="4672771"/>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B8E01DF0-9868-4025-9BBB-19B46D0F9D2C}"/>
              </a:ext>
            </a:extLst>
          </p:cNvPr>
          <p:cNvSpPr/>
          <p:nvPr/>
        </p:nvSpPr>
        <p:spPr>
          <a:xfrm>
            <a:off x="8465440" y="4084253"/>
            <a:ext cx="3203909"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rgbClr val="3E3E3E"/>
                </a:solidFill>
                <a:latin typeface="Helvetica Neue"/>
              </a:rPr>
              <a:t>（用户扫码，下载电子优惠券，抽奖）</a:t>
            </a:r>
          </a:p>
        </p:txBody>
      </p:sp>
      <p:sp>
        <p:nvSpPr>
          <p:cNvPr id="67" name="矩形 66">
            <a:extLst>
              <a:ext uri="{FF2B5EF4-FFF2-40B4-BE49-F238E27FC236}">
                <a16:creationId xmlns:a16="http://schemas.microsoft.com/office/drawing/2014/main" id="{922A2834-B6D6-44BD-956E-A8784255F1DE}"/>
              </a:ext>
            </a:extLst>
          </p:cNvPr>
          <p:cNvSpPr/>
          <p:nvPr/>
        </p:nvSpPr>
        <p:spPr>
          <a:xfrm>
            <a:off x="9546724" y="3805522"/>
            <a:ext cx="1005403"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优惠促销</a:t>
            </a:r>
          </a:p>
        </p:txBody>
      </p:sp>
      <p:sp>
        <p:nvSpPr>
          <p:cNvPr id="69" name="椭圆 68">
            <a:extLst>
              <a:ext uri="{FF2B5EF4-FFF2-40B4-BE49-F238E27FC236}">
                <a16:creationId xmlns:a16="http://schemas.microsoft.com/office/drawing/2014/main" id="{AB1EFA6A-2F2A-4109-B9E1-D023DC2C04E2}"/>
              </a:ext>
            </a:extLst>
          </p:cNvPr>
          <p:cNvSpPr/>
          <p:nvPr/>
        </p:nvSpPr>
        <p:spPr>
          <a:xfrm>
            <a:off x="9520444" y="2784510"/>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AF7A0386-33A1-48B6-B3A5-7BA20DEB8875}"/>
              </a:ext>
            </a:extLst>
          </p:cNvPr>
          <p:cNvSpPr/>
          <p:nvPr/>
        </p:nvSpPr>
        <p:spPr>
          <a:xfrm>
            <a:off x="-849345" y="4574222"/>
            <a:ext cx="5137848"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rgbClr val="3E3E3E"/>
                </a:solidFill>
                <a:latin typeface="Helvetica Neue"/>
              </a:rPr>
              <a:t>（用户扫码、即可查看生产地；</a:t>
            </a:r>
            <a:endParaRPr lang="en-US" altLang="zh-CN" sz="1400" dirty="0">
              <a:solidFill>
                <a:srgbClr val="3E3E3E"/>
              </a:solidFill>
              <a:latin typeface="Helvetica Neue"/>
            </a:endParaRPr>
          </a:p>
          <a:p>
            <a:pPr algn="ctr"/>
            <a:r>
              <a:rPr lang="zh-CN" altLang="en-US" sz="1400" dirty="0">
                <a:solidFill>
                  <a:srgbClr val="3E3E3E"/>
                </a:solidFill>
                <a:latin typeface="Helvetica Neue"/>
              </a:rPr>
              <a:t>同时后台可以获取最终消费地</a:t>
            </a:r>
            <a:r>
              <a:rPr lang="en-US" altLang="zh-CN" sz="1400" dirty="0">
                <a:solidFill>
                  <a:srgbClr val="3E3E3E"/>
                </a:solidFill>
                <a:latin typeface="Helvetica Neue"/>
              </a:rPr>
              <a:t>)</a:t>
            </a:r>
            <a:endParaRPr lang="zh-CN" altLang="en-US" sz="1400" dirty="0">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E99415E0-4D44-40A2-9F6B-5A75310BDC4F}"/>
              </a:ext>
            </a:extLst>
          </p:cNvPr>
          <p:cNvSpPr/>
          <p:nvPr/>
        </p:nvSpPr>
        <p:spPr>
          <a:xfrm>
            <a:off x="1343834" y="3805522"/>
            <a:ext cx="1005403"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防伪溯源</a:t>
            </a:r>
          </a:p>
        </p:txBody>
      </p:sp>
      <p:pic>
        <p:nvPicPr>
          <p:cNvPr id="72" name="Picture 4">
            <a:extLst>
              <a:ext uri="{FF2B5EF4-FFF2-40B4-BE49-F238E27FC236}">
                <a16:creationId xmlns:a16="http://schemas.microsoft.com/office/drawing/2014/main" id="{C639C527-530E-4D48-A610-73B8A325A410}"/>
              </a:ext>
            </a:extLst>
          </p:cNvPr>
          <p:cNvPicPr>
            <a:picLocks noChangeAspect="1" noChangeArrowheads="1"/>
          </p:cNvPicPr>
          <p:nvPr/>
        </p:nvPicPr>
        <p:blipFill>
          <a:blip r:embed="rId10">
            <a:duotone>
              <a:prstClr val="black"/>
              <a:schemeClr val="tx2">
                <a:tint val="45000"/>
                <a:satMod val="400000"/>
              </a:schemeClr>
            </a:duotone>
            <a:lum bright="-40000"/>
            <a:extLst>
              <a:ext uri="{28A0092B-C50C-407E-A947-70E740481C1C}">
                <a14:useLocalDpi xmlns:a14="http://schemas.microsoft.com/office/drawing/2010/main"/>
              </a:ext>
            </a:extLst>
          </a:blip>
          <a:srcRect/>
          <a:stretch>
            <a:fillRect/>
          </a:stretch>
        </p:blipFill>
        <p:spPr bwMode="auto">
          <a:xfrm>
            <a:off x="1530892" y="3008217"/>
            <a:ext cx="475992" cy="478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椭圆 72">
            <a:extLst>
              <a:ext uri="{FF2B5EF4-FFF2-40B4-BE49-F238E27FC236}">
                <a16:creationId xmlns:a16="http://schemas.microsoft.com/office/drawing/2014/main" id="{E688944D-2177-43F3-ACDC-BB54872C5E29}"/>
              </a:ext>
            </a:extLst>
          </p:cNvPr>
          <p:cNvSpPr/>
          <p:nvPr/>
        </p:nvSpPr>
        <p:spPr>
          <a:xfrm>
            <a:off x="1317554" y="2784510"/>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082B28AE-9FE2-474C-9A00-1089C8D3736A}"/>
              </a:ext>
            </a:extLst>
          </p:cNvPr>
          <p:cNvSpPr/>
          <p:nvPr/>
        </p:nvSpPr>
        <p:spPr>
          <a:xfrm>
            <a:off x="6551073" y="2201585"/>
            <a:ext cx="4235945"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rgbClr val="3E3E3E"/>
                </a:solidFill>
                <a:latin typeface="Helvetica Neue"/>
              </a:rPr>
              <a:t>（用户扫码，直接浏览商家推送的视频、音频广告）</a:t>
            </a:r>
            <a:endParaRPr lang="zh-CN" altLang="en-US" sz="1400" dirty="0">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A8827EC5-D259-491F-9D76-E9663D27EB4D}"/>
              </a:ext>
            </a:extLst>
          </p:cNvPr>
          <p:cNvSpPr/>
          <p:nvPr/>
        </p:nvSpPr>
        <p:spPr>
          <a:xfrm>
            <a:off x="8166345" y="1908585"/>
            <a:ext cx="1005403"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广告推送</a:t>
            </a:r>
          </a:p>
        </p:txBody>
      </p:sp>
      <p:sp>
        <p:nvSpPr>
          <p:cNvPr id="77" name="椭圆 76">
            <a:extLst>
              <a:ext uri="{FF2B5EF4-FFF2-40B4-BE49-F238E27FC236}">
                <a16:creationId xmlns:a16="http://schemas.microsoft.com/office/drawing/2014/main" id="{91DCD924-0314-414F-A455-59CC49850627}"/>
              </a:ext>
            </a:extLst>
          </p:cNvPr>
          <p:cNvSpPr/>
          <p:nvPr/>
        </p:nvSpPr>
        <p:spPr>
          <a:xfrm>
            <a:off x="8140065" y="887573"/>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931EA2FA-6DB3-4767-A01C-AD5C490DE823}"/>
              </a:ext>
            </a:extLst>
          </p:cNvPr>
          <p:cNvSpPr/>
          <p:nvPr/>
        </p:nvSpPr>
        <p:spPr>
          <a:xfrm>
            <a:off x="1978481" y="2213214"/>
            <a:ext cx="302653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rgbClr val="3E3E3E"/>
                </a:solidFill>
                <a:latin typeface="Helvetica Neue"/>
              </a:rPr>
              <a:t>（名片、地图、</a:t>
            </a:r>
            <a:r>
              <a:rPr lang="en-US" altLang="zh-CN" sz="1400" dirty="0" err="1">
                <a:solidFill>
                  <a:srgbClr val="3E3E3E"/>
                </a:solidFill>
                <a:latin typeface="Helvetica Neue"/>
              </a:rPr>
              <a:t>WiFi</a:t>
            </a:r>
            <a:r>
              <a:rPr lang="zh-CN" altLang="en-US" sz="1400" dirty="0">
                <a:solidFill>
                  <a:srgbClr val="3E3E3E"/>
                </a:solidFill>
                <a:latin typeface="Helvetica Neue"/>
              </a:rPr>
              <a:t>密码、资料）</a:t>
            </a:r>
          </a:p>
        </p:txBody>
      </p:sp>
      <p:sp>
        <p:nvSpPr>
          <p:cNvPr id="79" name="矩形 78">
            <a:extLst>
              <a:ext uri="{FF2B5EF4-FFF2-40B4-BE49-F238E27FC236}">
                <a16:creationId xmlns:a16="http://schemas.microsoft.com/office/drawing/2014/main" id="{ECEF861A-FB57-4924-9A58-136A9D7A3A48}"/>
              </a:ext>
            </a:extLst>
          </p:cNvPr>
          <p:cNvSpPr/>
          <p:nvPr/>
        </p:nvSpPr>
        <p:spPr>
          <a:xfrm>
            <a:off x="2996709" y="1891641"/>
            <a:ext cx="1005403"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信息获取</a:t>
            </a:r>
          </a:p>
        </p:txBody>
      </p:sp>
      <p:sp>
        <p:nvSpPr>
          <p:cNvPr id="81" name="椭圆 80">
            <a:extLst>
              <a:ext uri="{FF2B5EF4-FFF2-40B4-BE49-F238E27FC236}">
                <a16:creationId xmlns:a16="http://schemas.microsoft.com/office/drawing/2014/main" id="{5CAA35D6-3BFF-4176-A687-701EDB4D4D51}"/>
              </a:ext>
            </a:extLst>
          </p:cNvPr>
          <p:cNvSpPr/>
          <p:nvPr/>
        </p:nvSpPr>
        <p:spPr>
          <a:xfrm>
            <a:off x="2293450" y="1196314"/>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0A0F90CD-C552-4080-9083-A5748EEC2710}"/>
              </a:ext>
            </a:extLst>
          </p:cNvPr>
          <p:cNvSpPr/>
          <p:nvPr/>
        </p:nvSpPr>
        <p:spPr>
          <a:xfrm>
            <a:off x="4254037" y="1912482"/>
            <a:ext cx="321835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rgbClr val="3E3E3E"/>
                </a:solidFill>
                <a:latin typeface="Helvetica Neue"/>
              </a:rPr>
              <a:t>（跳转到微博、银行网站、手机网站）</a:t>
            </a:r>
          </a:p>
        </p:txBody>
      </p:sp>
      <p:sp>
        <p:nvSpPr>
          <p:cNvPr id="84" name="矩形 83">
            <a:extLst>
              <a:ext uri="{FF2B5EF4-FFF2-40B4-BE49-F238E27FC236}">
                <a16:creationId xmlns:a16="http://schemas.microsoft.com/office/drawing/2014/main" id="{4AF23F04-18EA-45C4-B4B9-833BB949CA07}"/>
              </a:ext>
            </a:extLst>
          </p:cNvPr>
          <p:cNvSpPr/>
          <p:nvPr/>
        </p:nvSpPr>
        <p:spPr>
          <a:xfrm>
            <a:off x="5404398" y="1654618"/>
            <a:ext cx="1005403"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网站跳转</a:t>
            </a:r>
          </a:p>
        </p:txBody>
      </p:sp>
      <p:sp>
        <p:nvSpPr>
          <p:cNvPr id="86" name="椭圆 85">
            <a:extLst>
              <a:ext uri="{FF2B5EF4-FFF2-40B4-BE49-F238E27FC236}">
                <a16:creationId xmlns:a16="http://schemas.microsoft.com/office/drawing/2014/main" id="{91EC8412-3BD1-4D89-8C05-D94D7BA89BE7}"/>
              </a:ext>
            </a:extLst>
          </p:cNvPr>
          <p:cNvSpPr/>
          <p:nvPr/>
        </p:nvSpPr>
        <p:spPr>
          <a:xfrm>
            <a:off x="5633843" y="719621"/>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7" name="Picture 6">
            <a:extLst>
              <a:ext uri="{FF2B5EF4-FFF2-40B4-BE49-F238E27FC236}">
                <a16:creationId xmlns:a16="http://schemas.microsoft.com/office/drawing/2014/main" id="{CDC63F08-9F01-4537-8362-7E5962F4FA4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863214" y="2231405"/>
            <a:ext cx="55493" cy="168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2" name="Group 274">
            <a:extLst>
              <a:ext uri="{FF2B5EF4-FFF2-40B4-BE49-F238E27FC236}">
                <a16:creationId xmlns:a16="http://schemas.microsoft.com/office/drawing/2014/main" id="{8B41785F-2FED-4AA9-9D11-DB33372429E2}"/>
              </a:ext>
            </a:extLst>
          </p:cNvPr>
          <p:cNvGrpSpPr/>
          <p:nvPr/>
        </p:nvGrpSpPr>
        <p:grpSpPr>
          <a:xfrm>
            <a:off x="7865394" y="4838746"/>
            <a:ext cx="482120" cy="478562"/>
            <a:chOff x="2936875" y="2108200"/>
            <a:chExt cx="430213" cy="427038"/>
          </a:xfrm>
          <a:solidFill>
            <a:sysClr val="window" lastClr="FFFFFF"/>
          </a:solidFill>
        </p:grpSpPr>
        <p:sp>
          <p:nvSpPr>
            <p:cNvPr id="93" name="Freeform 253">
              <a:extLst>
                <a:ext uri="{FF2B5EF4-FFF2-40B4-BE49-F238E27FC236}">
                  <a16:creationId xmlns:a16="http://schemas.microsoft.com/office/drawing/2014/main" id="{923D230D-D7E3-435F-AE49-9449323EDC8F}"/>
                </a:ext>
              </a:extLst>
            </p:cNvPr>
            <p:cNvSpPr/>
            <p:nvPr/>
          </p:nvSpPr>
          <p:spPr bwMode="auto">
            <a:xfrm>
              <a:off x="3036888" y="2108200"/>
              <a:ext cx="223838" cy="93663"/>
            </a:xfrm>
            <a:custGeom>
              <a:avLst/>
              <a:gdLst>
                <a:gd name="T0" fmla="*/ 6 w 292"/>
                <a:gd name="T1" fmla="*/ 34 h 122"/>
                <a:gd name="T2" fmla="*/ 13 w 292"/>
                <a:gd name="T3" fmla="*/ 23 h 122"/>
                <a:gd name="T4" fmla="*/ 51 w 292"/>
                <a:gd name="T5" fmla="*/ 36 h 122"/>
                <a:gd name="T6" fmla="*/ 74 w 292"/>
                <a:gd name="T7" fmla="*/ 0 h 122"/>
                <a:gd name="T8" fmla="*/ 133 w 292"/>
                <a:gd name="T9" fmla="*/ 33 h 122"/>
                <a:gd name="T10" fmla="*/ 174 w 292"/>
                <a:gd name="T11" fmla="*/ 7 h 122"/>
                <a:gd name="T12" fmla="*/ 279 w 292"/>
                <a:gd name="T13" fmla="*/ 23 h 122"/>
                <a:gd name="T14" fmla="*/ 287 w 292"/>
                <a:gd name="T15" fmla="*/ 34 h 122"/>
                <a:gd name="T16" fmla="*/ 167 w 292"/>
                <a:gd name="T17" fmla="*/ 122 h 122"/>
                <a:gd name="T18" fmla="*/ 125 w 292"/>
                <a:gd name="T19" fmla="*/ 122 h 122"/>
                <a:gd name="T20" fmla="*/ 6 w 292"/>
                <a:gd name="T21"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22">
                  <a:moveTo>
                    <a:pt x="6" y="34"/>
                  </a:moveTo>
                  <a:cubicBezTo>
                    <a:pt x="0" y="21"/>
                    <a:pt x="10" y="23"/>
                    <a:pt x="13" y="23"/>
                  </a:cubicBezTo>
                  <a:cubicBezTo>
                    <a:pt x="22" y="23"/>
                    <a:pt x="43" y="36"/>
                    <a:pt x="51" y="36"/>
                  </a:cubicBezTo>
                  <a:cubicBezTo>
                    <a:pt x="64" y="36"/>
                    <a:pt x="62" y="0"/>
                    <a:pt x="74" y="0"/>
                  </a:cubicBezTo>
                  <a:cubicBezTo>
                    <a:pt x="89" y="0"/>
                    <a:pt x="117" y="33"/>
                    <a:pt x="133" y="33"/>
                  </a:cubicBezTo>
                  <a:cubicBezTo>
                    <a:pt x="151" y="33"/>
                    <a:pt x="155" y="7"/>
                    <a:pt x="174" y="7"/>
                  </a:cubicBezTo>
                  <a:cubicBezTo>
                    <a:pt x="186" y="7"/>
                    <a:pt x="195" y="53"/>
                    <a:pt x="279" y="23"/>
                  </a:cubicBezTo>
                  <a:cubicBezTo>
                    <a:pt x="282" y="22"/>
                    <a:pt x="292" y="21"/>
                    <a:pt x="287" y="34"/>
                  </a:cubicBezTo>
                  <a:cubicBezTo>
                    <a:pt x="287" y="34"/>
                    <a:pt x="238" y="118"/>
                    <a:pt x="167" y="122"/>
                  </a:cubicBezTo>
                  <a:cubicBezTo>
                    <a:pt x="125" y="122"/>
                    <a:pt x="125" y="122"/>
                    <a:pt x="125" y="122"/>
                  </a:cubicBezTo>
                  <a:cubicBezTo>
                    <a:pt x="55" y="118"/>
                    <a:pt x="6" y="34"/>
                    <a:pt x="6" y="34"/>
                  </a:cubicBezTo>
                  <a:close/>
                </a:path>
              </a:pathLst>
            </a:custGeom>
            <a:grpFill/>
            <a:ln>
              <a:solidFill>
                <a:schemeClr val="bg1">
                  <a:lumMod val="50000"/>
                </a:schemeClr>
              </a:solidFill>
            </a:ln>
          </p:spPr>
          <p:txBody>
            <a:bodyPr/>
            <a:lstStyle/>
            <a:p>
              <a:pPr>
                <a:defRPr/>
              </a:pPr>
              <a:endParaRPr lang="en-AU" kern="0">
                <a:solidFill>
                  <a:srgbClr val="000000"/>
                </a:solidFill>
                <a:latin typeface="微软雅黑" panose="020B0503020204020204" charset="-122"/>
                <a:ea typeface="Microsoft YaHei UI" panose="020B0503020204020204" charset="-122"/>
              </a:endParaRPr>
            </a:p>
          </p:txBody>
        </p:sp>
        <p:sp>
          <p:nvSpPr>
            <p:cNvPr id="94" name="Freeform 254">
              <a:extLst>
                <a:ext uri="{FF2B5EF4-FFF2-40B4-BE49-F238E27FC236}">
                  <a16:creationId xmlns:a16="http://schemas.microsoft.com/office/drawing/2014/main" id="{06F5D82D-CADB-4B51-A4C5-6A6B753BDE8C}"/>
                </a:ext>
              </a:extLst>
            </p:cNvPr>
            <p:cNvSpPr>
              <a:spLocks noEditPoints="1"/>
            </p:cNvSpPr>
            <p:nvPr/>
          </p:nvSpPr>
          <p:spPr bwMode="auto">
            <a:xfrm>
              <a:off x="2936875" y="2193925"/>
              <a:ext cx="430213" cy="341313"/>
            </a:xfrm>
            <a:custGeom>
              <a:avLst/>
              <a:gdLst>
                <a:gd name="T0" fmla="*/ 518 w 559"/>
                <a:gd name="T1" fmla="*/ 284 h 444"/>
                <a:gd name="T2" fmla="*/ 336 w 559"/>
                <a:gd name="T3" fmla="*/ 36 h 444"/>
                <a:gd name="T4" fmla="*/ 307 w 559"/>
                <a:gd name="T5" fmla="*/ 28 h 444"/>
                <a:gd name="T6" fmla="*/ 287 w 559"/>
                <a:gd name="T7" fmla="*/ 26 h 444"/>
                <a:gd name="T8" fmla="*/ 41 w 559"/>
                <a:gd name="T9" fmla="*/ 285 h 444"/>
                <a:gd name="T10" fmla="*/ 55 w 559"/>
                <a:gd name="T11" fmla="*/ 440 h 444"/>
                <a:gd name="T12" fmla="*/ 132 w 559"/>
                <a:gd name="T13" fmla="*/ 442 h 444"/>
                <a:gd name="T14" fmla="*/ 477 w 559"/>
                <a:gd name="T15" fmla="*/ 442 h 444"/>
                <a:gd name="T16" fmla="*/ 488 w 559"/>
                <a:gd name="T17" fmla="*/ 440 h 444"/>
                <a:gd name="T18" fmla="*/ 504 w 559"/>
                <a:gd name="T19" fmla="*/ 439 h 444"/>
                <a:gd name="T20" fmla="*/ 518 w 559"/>
                <a:gd name="T21" fmla="*/ 284 h 444"/>
                <a:gd name="T22" fmla="*/ 294 w 559"/>
                <a:gd name="T23" fmla="*/ 327 h 444"/>
                <a:gd name="T24" fmla="*/ 294 w 559"/>
                <a:gd name="T25" fmla="*/ 356 h 444"/>
                <a:gd name="T26" fmla="*/ 266 w 559"/>
                <a:gd name="T27" fmla="*/ 356 h 444"/>
                <a:gd name="T28" fmla="*/ 266 w 559"/>
                <a:gd name="T29" fmla="*/ 329 h 444"/>
                <a:gd name="T30" fmla="*/ 217 w 559"/>
                <a:gd name="T31" fmla="*/ 317 h 444"/>
                <a:gd name="T32" fmla="*/ 226 w 559"/>
                <a:gd name="T33" fmla="*/ 284 h 444"/>
                <a:gd name="T34" fmla="*/ 273 w 559"/>
                <a:gd name="T35" fmla="*/ 296 h 444"/>
                <a:gd name="T36" fmla="*/ 301 w 559"/>
                <a:gd name="T37" fmla="*/ 279 h 444"/>
                <a:gd name="T38" fmla="*/ 270 w 559"/>
                <a:gd name="T39" fmla="*/ 254 h 444"/>
                <a:gd name="T40" fmla="*/ 219 w 559"/>
                <a:gd name="T41" fmla="*/ 202 h 444"/>
                <a:gd name="T42" fmla="*/ 267 w 559"/>
                <a:gd name="T43" fmla="*/ 151 h 444"/>
                <a:gd name="T44" fmla="*/ 267 w 559"/>
                <a:gd name="T45" fmla="*/ 124 h 444"/>
                <a:gd name="T46" fmla="*/ 295 w 559"/>
                <a:gd name="T47" fmla="*/ 124 h 444"/>
                <a:gd name="T48" fmla="*/ 295 w 559"/>
                <a:gd name="T49" fmla="*/ 149 h 444"/>
                <a:gd name="T50" fmla="*/ 337 w 559"/>
                <a:gd name="T51" fmla="*/ 158 h 444"/>
                <a:gd name="T52" fmla="*/ 328 w 559"/>
                <a:gd name="T53" fmla="*/ 191 h 444"/>
                <a:gd name="T54" fmla="*/ 287 w 559"/>
                <a:gd name="T55" fmla="*/ 181 h 444"/>
                <a:gd name="T56" fmla="*/ 263 w 559"/>
                <a:gd name="T57" fmla="*/ 197 h 444"/>
                <a:gd name="T58" fmla="*/ 297 w 559"/>
                <a:gd name="T59" fmla="*/ 221 h 444"/>
                <a:gd name="T60" fmla="*/ 344 w 559"/>
                <a:gd name="T61" fmla="*/ 275 h 444"/>
                <a:gd name="T62" fmla="*/ 294 w 559"/>
                <a:gd name="T63" fmla="*/ 32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44">
                  <a:moveTo>
                    <a:pt x="518" y="284"/>
                  </a:moveTo>
                  <a:cubicBezTo>
                    <a:pt x="466" y="115"/>
                    <a:pt x="387" y="56"/>
                    <a:pt x="336" y="36"/>
                  </a:cubicBezTo>
                  <a:cubicBezTo>
                    <a:pt x="325" y="32"/>
                    <a:pt x="316" y="29"/>
                    <a:pt x="307" y="28"/>
                  </a:cubicBezTo>
                  <a:cubicBezTo>
                    <a:pt x="297" y="26"/>
                    <a:pt x="290" y="26"/>
                    <a:pt x="287" y="26"/>
                  </a:cubicBezTo>
                  <a:cubicBezTo>
                    <a:pt x="287" y="26"/>
                    <a:pt x="120" y="0"/>
                    <a:pt x="41" y="285"/>
                  </a:cubicBezTo>
                  <a:cubicBezTo>
                    <a:pt x="41" y="285"/>
                    <a:pt x="0" y="429"/>
                    <a:pt x="55" y="440"/>
                  </a:cubicBezTo>
                  <a:cubicBezTo>
                    <a:pt x="55" y="440"/>
                    <a:pt x="69" y="444"/>
                    <a:pt x="132" y="442"/>
                  </a:cubicBezTo>
                  <a:cubicBezTo>
                    <a:pt x="477" y="442"/>
                    <a:pt x="477" y="442"/>
                    <a:pt x="477" y="442"/>
                  </a:cubicBezTo>
                  <a:cubicBezTo>
                    <a:pt x="481" y="442"/>
                    <a:pt x="485" y="441"/>
                    <a:pt x="488" y="440"/>
                  </a:cubicBezTo>
                  <a:cubicBezTo>
                    <a:pt x="500" y="440"/>
                    <a:pt x="504" y="439"/>
                    <a:pt x="504" y="439"/>
                  </a:cubicBezTo>
                  <a:cubicBezTo>
                    <a:pt x="559" y="427"/>
                    <a:pt x="518" y="284"/>
                    <a:pt x="518" y="284"/>
                  </a:cubicBezTo>
                  <a:close/>
                  <a:moveTo>
                    <a:pt x="294" y="327"/>
                  </a:moveTo>
                  <a:cubicBezTo>
                    <a:pt x="294" y="356"/>
                    <a:pt x="294" y="356"/>
                    <a:pt x="294" y="356"/>
                  </a:cubicBezTo>
                  <a:cubicBezTo>
                    <a:pt x="266" y="356"/>
                    <a:pt x="266" y="356"/>
                    <a:pt x="266" y="356"/>
                  </a:cubicBezTo>
                  <a:cubicBezTo>
                    <a:pt x="266" y="329"/>
                    <a:pt x="266" y="329"/>
                    <a:pt x="266" y="329"/>
                  </a:cubicBezTo>
                  <a:cubicBezTo>
                    <a:pt x="247" y="328"/>
                    <a:pt x="228" y="323"/>
                    <a:pt x="217" y="317"/>
                  </a:cubicBezTo>
                  <a:cubicBezTo>
                    <a:pt x="226" y="284"/>
                    <a:pt x="226" y="284"/>
                    <a:pt x="226" y="284"/>
                  </a:cubicBezTo>
                  <a:cubicBezTo>
                    <a:pt x="238" y="290"/>
                    <a:pt x="255" y="296"/>
                    <a:pt x="273" y="296"/>
                  </a:cubicBezTo>
                  <a:cubicBezTo>
                    <a:pt x="290" y="296"/>
                    <a:pt x="301" y="290"/>
                    <a:pt x="301" y="279"/>
                  </a:cubicBezTo>
                  <a:cubicBezTo>
                    <a:pt x="301" y="268"/>
                    <a:pt x="292" y="261"/>
                    <a:pt x="270" y="254"/>
                  </a:cubicBezTo>
                  <a:cubicBezTo>
                    <a:pt x="240" y="244"/>
                    <a:pt x="219" y="229"/>
                    <a:pt x="219" y="202"/>
                  </a:cubicBezTo>
                  <a:cubicBezTo>
                    <a:pt x="219" y="176"/>
                    <a:pt x="237" y="157"/>
                    <a:pt x="267" y="151"/>
                  </a:cubicBezTo>
                  <a:cubicBezTo>
                    <a:pt x="267" y="124"/>
                    <a:pt x="267" y="124"/>
                    <a:pt x="267" y="124"/>
                  </a:cubicBezTo>
                  <a:cubicBezTo>
                    <a:pt x="295" y="124"/>
                    <a:pt x="295" y="124"/>
                    <a:pt x="295" y="124"/>
                  </a:cubicBezTo>
                  <a:cubicBezTo>
                    <a:pt x="295" y="149"/>
                    <a:pt x="295" y="149"/>
                    <a:pt x="295" y="149"/>
                  </a:cubicBezTo>
                  <a:cubicBezTo>
                    <a:pt x="314" y="150"/>
                    <a:pt x="327" y="154"/>
                    <a:pt x="337" y="158"/>
                  </a:cubicBezTo>
                  <a:cubicBezTo>
                    <a:pt x="328" y="191"/>
                    <a:pt x="328" y="191"/>
                    <a:pt x="328" y="191"/>
                  </a:cubicBezTo>
                  <a:cubicBezTo>
                    <a:pt x="321" y="187"/>
                    <a:pt x="308" y="181"/>
                    <a:pt x="287" y="181"/>
                  </a:cubicBezTo>
                  <a:cubicBezTo>
                    <a:pt x="269" y="181"/>
                    <a:pt x="263" y="189"/>
                    <a:pt x="263" y="197"/>
                  </a:cubicBezTo>
                  <a:cubicBezTo>
                    <a:pt x="263" y="206"/>
                    <a:pt x="273" y="212"/>
                    <a:pt x="297" y="221"/>
                  </a:cubicBezTo>
                  <a:cubicBezTo>
                    <a:pt x="331" y="233"/>
                    <a:pt x="344" y="249"/>
                    <a:pt x="344" y="275"/>
                  </a:cubicBezTo>
                  <a:cubicBezTo>
                    <a:pt x="344" y="300"/>
                    <a:pt x="327" y="322"/>
                    <a:pt x="294" y="327"/>
                  </a:cubicBezTo>
                  <a:close/>
                </a:path>
              </a:pathLst>
            </a:custGeom>
            <a:grpFill/>
            <a:ln>
              <a:solidFill>
                <a:schemeClr val="bg1">
                  <a:lumMod val="50000"/>
                </a:schemeClr>
              </a:solidFill>
            </a:ln>
          </p:spPr>
          <p:txBody>
            <a:bodyPr/>
            <a:lstStyle/>
            <a:p>
              <a:pPr>
                <a:defRPr/>
              </a:pPr>
              <a:endParaRPr lang="en-AU" kern="0">
                <a:solidFill>
                  <a:srgbClr val="000000"/>
                </a:solidFill>
                <a:latin typeface="微软雅黑" panose="020B0503020204020204" charset="-122"/>
                <a:ea typeface="Microsoft YaHei UI" panose="020B0503020204020204" charset="-122"/>
              </a:endParaRPr>
            </a:p>
          </p:txBody>
        </p:sp>
      </p:grpSp>
      <p:pic>
        <p:nvPicPr>
          <p:cNvPr id="95" name="Picture 83">
            <a:extLst>
              <a:ext uri="{FF2B5EF4-FFF2-40B4-BE49-F238E27FC236}">
                <a16:creationId xmlns:a16="http://schemas.microsoft.com/office/drawing/2014/main" id="{5E37CC2F-F1BB-4B9E-8A06-CF207D8FF907}"/>
              </a:ext>
            </a:extLst>
          </p:cNvPr>
          <p:cNvPicPr>
            <a:picLocks noChangeAspect="1" noChangeArrowheads="1"/>
          </p:cNvPicPr>
          <p:nvPr/>
        </p:nvPicPr>
        <p:blipFill>
          <a:blip r:embed="rId12">
            <a:duotone>
              <a:prstClr val="black"/>
              <a:schemeClr val="tx2">
                <a:tint val="45000"/>
                <a:satMod val="400000"/>
              </a:schemeClr>
            </a:duotone>
            <a:lum bright="-40000"/>
            <a:extLst>
              <a:ext uri="{28A0092B-C50C-407E-A947-70E740481C1C}">
                <a14:useLocalDpi xmlns:a14="http://schemas.microsoft.com/office/drawing/2010/main"/>
              </a:ext>
            </a:extLst>
          </a:blip>
          <a:srcRect/>
          <a:stretch>
            <a:fillRect/>
          </a:stretch>
        </p:blipFill>
        <p:spPr bwMode="auto">
          <a:xfrm>
            <a:off x="3214911" y="4819783"/>
            <a:ext cx="473876" cy="520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Shape 201">
            <a:extLst>
              <a:ext uri="{FF2B5EF4-FFF2-40B4-BE49-F238E27FC236}">
                <a16:creationId xmlns:a16="http://schemas.microsoft.com/office/drawing/2014/main" id="{BDE88B2D-E382-4AAC-A91A-67F61922E880}"/>
              </a:ext>
            </a:extLst>
          </p:cNvPr>
          <p:cNvSpPr/>
          <p:nvPr/>
        </p:nvSpPr>
        <p:spPr>
          <a:xfrm>
            <a:off x="2513938" y="1322466"/>
            <a:ext cx="473876" cy="558818"/>
          </a:xfrm>
          <a:custGeom>
            <a:avLst/>
            <a:gdLst/>
            <a:ahLst/>
            <a:cxnLst>
              <a:cxn ang="0">
                <a:pos x="wd2" y="hd2"/>
              </a:cxn>
              <a:cxn ang="5400000">
                <a:pos x="wd2" y="hd2"/>
              </a:cxn>
              <a:cxn ang="10800000">
                <a:pos x="wd2" y="hd2"/>
              </a:cxn>
              <a:cxn ang="16200000">
                <a:pos x="wd2" y="hd2"/>
              </a:cxn>
            </a:cxnLst>
            <a:rect l="0" t="0" r="r" b="b"/>
            <a:pathLst>
              <a:path w="21600" h="21600" extrusionOk="0">
                <a:moveTo>
                  <a:pt x="5298" y="11845"/>
                </a:moveTo>
                <a:cubicBezTo>
                  <a:pt x="4891" y="11845"/>
                  <a:pt x="4483" y="12194"/>
                  <a:pt x="4483" y="12890"/>
                </a:cubicBezTo>
                <a:cubicBezTo>
                  <a:pt x="4483" y="13239"/>
                  <a:pt x="4891" y="13587"/>
                  <a:pt x="5298" y="13587"/>
                </a:cubicBezTo>
                <a:cubicBezTo>
                  <a:pt x="5706" y="13587"/>
                  <a:pt x="6113" y="13239"/>
                  <a:pt x="6113" y="12890"/>
                </a:cubicBezTo>
                <a:cubicBezTo>
                  <a:pt x="6113" y="12194"/>
                  <a:pt x="5706" y="11845"/>
                  <a:pt x="5298" y="11845"/>
                </a:cubicBezTo>
                <a:close/>
                <a:moveTo>
                  <a:pt x="5298" y="15329"/>
                </a:moveTo>
                <a:cubicBezTo>
                  <a:pt x="5298" y="15329"/>
                  <a:pt x="5298" y="15329"/>
                  <a:pt x="5298" y="15329"/>
                </a:cubicBezTo>
                <a:cubicBezTo>
                  <a:pt x="4891" y="15329"/>
                  <a:pt x="4483" y="15677"/>
                  <a:pt x="4483" y="16026"/>
                </a:cubicBezTo>
                <a:cubicBezTo>
                  <a:pt x="4483" y="16723"/>
                  <a:pt x="4891" y="17071"/>
                  <a:pt x="5298" y="17071"/>
                </a:cubicBezTo>
                <a:cubicBezTo>
                  <a:pt x="5706" y="17071"/>
                  <a:pt x="6113" y="16723"/>
                  <a:pt x="6113" y="16026"/>
                </a:cubicBezTo>
                <a:cubicBezTo>
                  <a:pt x="6113" y="15677"/>
                  <a:pt x="5706" y="15329"/>
                  <a:pt x="5298" y="15329"/>
                </a:cubicBezTo>
                <a:close/>
                <a:moveTo>
                  <a:pt x="5298" y="8361"/>
                </a:moveTo>
                <a:cubicBezTo>
                  <a:pt x="5298" y="8361"/>
                  <a:pt x="5298" y="8361"/>
                  <a:pt x="5298" y="8361"/>
                </a:cubicBezTo>
                <a:cubicBezTo>
                  <a:pt x="4891" y="8361"/>
                  <a:pt x="4483" y="9058"/>
                  <a:pt x="4483" y="9406"/>
                </a:cubicBezTo>
                <a:cubicBezTo>
                  <a:pt x="4483" y="9755"/>
                  <a:pt x="4891" y="10103"/>
                  <a:pt x="5298" y="10103"/>
                </a:cubicBezTo>
                <a:cubicBezTo>
                  <a:pt x="5706" y="10103"/>
                  <a:pt x="6113" y="9755"/>
                  <a:pt x="6113" y="9406"/>
                </a:cubicBezTo>
                <a:cubicBezTo>
                  <a:pt x="6113" y="9058"/>
                  <a:pt x="5706" y="8361"/>
                  <a:pt x="5298" y="8361"/>
                </a:cubicBezTo>
                <a:close/>
                <a:moveTo>
                  <a:pt x="20377" y="3484"/>
                </a:moveTo>
                <a:cubicBezTo>
                  <a:pt x="20377" y="3484"/>
                  <a:pt x="20377" y="3484"/>
                  <a:pt x="20377" y="3484"/>
                </a:cubicBezTo>
                <a:cubicBezTo>
                  <a:pt x="17932" y="3484"/>
                  <a:pt x="17932" y="3484"/>
                  <a:pt x="17932" y="3484"/>
                </a:cubicBezTo>
                <a:cubicBezTo>
                  <a:pt x="17932" y="3135"/>
                  <a:pt x="17932" y="3135"/>
                  <a:pt x="17932" y="3135"/>
                </a:cubicBezTo>
                <a:cubicBezTo>
                  <a:pt x="17932" y="2787"/>
                  <a:pt x="17932" y="2439"/>
                  <a:pt x="17525" y="2439"/>
                </a:cubicBezTo>
                <a:cubicBezTo>
                  <a:pt x="14264" y="2439"/>
                  <a:pt x="14264" y="2439"/>
                  <a:pt x="14264" y="2439"/>
                </a:cubicBezTo>
                <a:cubicBezTo>
                  <a:pt x="14264" y="2090"/>
                  <a:pt x="13857" y="1394"/>
                  <a:pt x="13449" y="1045"/>
                </a:cubicBezTo>
                <a:cubicBezTo>
                  <a:pt x="12634" y="348"/>
                  <a:pt x="11819" y="0"/>
                  <a:pt x="11004" y="0"/>
                </a:cubicBezTo>
                <a:cubicBezTo>
                  <a:pt x="9781" y="0"/>
                  <a:pt x="8966" y="348"/>
                  <a:pt x="8151" y="1045"/>
                </a:cubicBezTo>
                <a:cubicBezTo>
                  <a:pt x="7743" y="1394"/>
                  <a:pt x="7336" y="2090"/>
                  <a:pt x="7336" y="2439"/>
                </a:cubicBezTo>
                <a:cubicBezTo>
                  <a:pt x="4075" y="2439"/>
                  <a:pt x="4075" y="2439"/>
                  <a:pt x="4075" y="2439"/>
                </a:cubicBezTo>
                <a:cubicBezTo>
                  <a:pt x="4075" y="2439"/>
                  <a:pt x="3668" y="2787"/>
                  <a:pt x="3668" y="3135"/>
                </a:cubicBezTo>
                <a:cubicBezTo>
                  <a:pt x="3668" y="3484"/>
                  <a:pt x="3668" y="3484"/>
                  <a:pt x="3668" y="3484"/>
                </a:cubicBezTo>
                <a:cubicBezTo>
                  <a:pt x="1223" y="3484"/>
                  <a:pt x="1223" y="3484"/>
                  <a:pt x="1223" y="3484"/>
                </a:cubicBezTo>
                <a:cubicBezTo>
                  <a:pt x="408" y="3484"/>
                  <a:pt x="0" y="3832"/>
                  <a:pt x="0" y="4181"/>
                </a:cubicBezTo>
                <a:cubicBezTo>
                  <a:pt x="0" y="20555"/>
                  <a:pt x="0" y="20555"/>
                  <a:pt x="0" y="20555"/>
                </a:cubicBezTo>
                <a:cubicBezTo>
                  <a:pt x="0" y="21252"/>
                  <a:pt x="408" y="21600"/>
                  <a:pt x="1223" y="21600"/>
                </a:cubicBezTo>
                <a:cubicBezTo>
                  <a:pt x="20377" y="21600"/>
                  <a:pt x="20377" y="21600"/>
                  <a:pt x="20377" y="21600"/>
                </a:cubicBezTo>
                <a:cubicBezTo>
                  <a:pt x="21192" y="21600"/>
                  <a:pt x="21600" y="21252"/>
                  <a:pt x="21600" y="20555"/>
                </a:cubicBezTo>
                <a:cubicBezTo>
                  <a:pt x="21600" y="4181"/>
                  <a:pt x="21600" y="4181"/>
                  <a:pt x="21600" y="4181"/>
                </a:cubicBezTo>
                <a:cubicBezTo>
                  <a:pt x="21600" y="3832"/>
                  <a:pt x="21192" y="3484"/>
                  <a:pt x="20377" y="3484"/>
                </a:cubicBezTo>
                <a:close/>
                <a:moveTo>
                  <a:pt x="8966" y="1742"/>
                </a:moveTo>
                <a:cubicBezTo>
                  <a:pt x="8966" y="1742"/>
                  <a:pt x="8966" y="1742"/>
                  <a:pt x="8966" y="1742"/>
                </a:cubicBezTo>
                <a:cubicBezTo>
                  <a:pt x="9374" y="1394"/>
                  <a:pt x="10189" y="1045"/>
                  <a:pt x="11004" y="1045"/>
                </a:cubicBezTo>
                <a:cubicBezTo>
                  <a:pt x="11411" y="1045"/>
                  <a:pt x="12226" y="1394"/>
                  <a:pt x="12634" y="1742"/>
                </a:cubicBezTo>
                <a:cubicBezTo>
                  <a:pt x="13042" y="2090"/>
                  <a:pt x="13042" y="2090"/>
                  <a:pt x="13042" y="2439"/>
                </a:cubicBezTo>
                <a:cubicBezTo>
                  <a:pt x="8558" y="2439"/>
                  <a:pt x="8558" y="2439"/>
                  <a:pt x="8558" y="2439"/>
                </a:cubicBezTo>
                <a:cubicBezTo>
                  <a:pt x="8558" y="2090"/>
                  <a:pt x="8558" y="2090"/>
                  <a:pt x="8966" y="1742"/>
                </a:cubicBezTo>
                <a:close/>
                <a:moveTo>
                  <a:pt x="4891" y="3484"/>
                </a:moveTo>
                <a:cubicBezTo>
                  <a:pt x="4891" y="3484"/>
                  <a:pt x="4891" y="3484"/>
                  <a:pt x="4891" y="3484"/>
                </a:cubicBezTo>
                <a:cubicBezTo>
                  <a:pt x="16709" y="3484"/>
                  <a:pt x="16709" y="3484"/>
                  <a:pt x="16709" y="3484"/>
                </a:cubicBezTo>
                <a:cubicBezTo>
                  <a:pt x="16709" y="4877"/>
                  <a:pt x="16709" y="4877"/>
                  <a:pt x="16709" y="4877"/>
                </a:cubicBezTo>
                <a:cubicBezTo>
                  <a:pt x="4891" y="4877"/>
                  <a:pt x="4891" y="4877"/>
                  <a:pt x="4891" y="4877"/>
                </a:cubicBezTo>
                <a:cubicBezTo>
                  <a:pt x="4891" y="3484"/>
                  <a:pt x="4891" y="3484"/>
                  <a:pt x="4891" y="3484"/>
                </a:cubicBezTo>
                <a:close/>
                <a:moveTo>
                  <a:pt x="19562" y="19858"/>
                </a:moveTo>
                <a:cubicBezTo>
                  <a:pt x="19562" y="19858"/>
                  <a:pt x="19562" y="19858"/>
                  <a:pt x="19562" y="19858"/>
                </a:cubicBezTo>
                <a:cubicBezTo>
                  <a:pt x="2038" y="19858"/>
                  <a:pt x="2038" y="19858"/>
                  <a:pt x="2038" y="19858"/>
                </a:cubicBezTo>
                <a:cubicBezTo>
                  <a:pt x="2038" y="4877"/>
                  <a:pt x="2038" y="4877"/>
                  <a:pt x="2038" y="4877"/>
                </a:cubicBezTo>
                <a:cubicBezTo>
                  <a:pt x="3668" y="4877"/>
                  <a:pt x="3668" y="4877"/>
                  <a:pt x="3668" y="4877"/>
                </a:cubicBezTo>
                <a:cubicBezTo>
                  <a:pt x="3668" y="5574"/>
                  <a:pt x="3668" y="5574"/>
                  <a:pt x="3668" y="5574"/>
                </a:cubicBezTo>
                <a:cubicBezTo>
                  <a:pt x="3668" y="5923"/>
                  <a:pt x="4075" y="5923"/>
                  <a:pt x="4075" y="5923"/>
                </a:cubicBezTo>
                <a:cubicBezTo>
                  <a:pt x="17525" y="5923"/>
                  <a:pt x="17525" y="5923"/>
                  <a:pt x="17525" y="5923"/>
                </a:cubicBezTo>
                <a:cubicBezTo>
                  <a:pt x="17932" y="5923"/>
                  <a:pt x="17932" y="5923"/>
                  <a:pt x="17932" y="5574"/>
                </a:cubicBezTo>
                <a:cubicBezTo>
                  <a:pt x="17932" y="4877"/>
                  <a:pt x="17932" y="4877"/>
                  <a:pt x="17932" y="4877"/>
                </a:cubicBezTo>
                <a:cubicBezTo>
                  <a:pt x="19562" y="4877"/>
                  <a:pt x="19562" y="4877"/>
                  <a:pt x="19562" y="4877"/>
                </a:cubicBezTo>
                <a:cubicBezTo>
                  <a:pt x="19562" y="19858"/>
                  <a:pt x="19562" y="19858"/>
                  <a:pt x="19562" y="19858"/>
                </a:cubicBezTo>
                <a:close/>
                <a:moveTo>
                  <a:pt x="16302" y="8710"/>
                </a:moveTo>
                <a:cubicBezTo>
                  <a:pt x="16302" y="8710"/>
                  <a:pt x="16302" y="8710"/>
                  <a:pt x="16302" y="8710"/>
                </a:cubicBezTo>
                <a:cubicBezTo>
                  <a:pt x="8151" y="8710"/>
                  <a:pt x="8151" y="8710"/>
                  <a:pt x="8151" y="8710"/>
                </a:cubicBezTo>
                <a:cubicBezTo>
                  <a:pt x="7743" y="8710"/>
                  <a:pt x="7743" y="9058"/>
                  <a:pt x="7743" y="9406"/>
                </a:cubicBezTo>
                <a:cubicBezTo>
                  <a:pt x="7743" y="9755"/>
                  <a:pt x="7743" y="9755"/>
                  <a:pt x="8151" y="9755"/>
                </a:cubicBezTo>
                <a:cubicBezTo>
                  <a:pt x="16302" y="9755"/>
                  <a:pt x="16302" y="9755"/>
                  <a:pt x="16302" y="9755"/>
                </a:cubicBezTo>
                <a:cubicBezTo>
                  <a:pt x="16709" y="9755"/>
                  <a:pt x="16709" y="9755"/>
                  <a:pt x="16709" y="9406"/>
                </a:cubicBezTo>
                <a:cubicBezTo>
                  <a:pt x="16709" y="9058"/>
                  <a:pt x="16709" y="8710"/>
                  <a:pt x="16302" y="8710"/>
                </a:cubicBezTo>
                <a:close/>
                <a:moveTo>
                  <a:pt x="16302" y="15677"/>
                </a:moveTo>
                <a:cubicBezTo>
                  <a:pt x="16302" y="15677"/>
                  <a:pt x="16302" y="15677"/>
                  <a:pt x="16302" y="15677"/>
                </a:cubicBezTo>
                <a:cubicBezTo>
                  <a:pt x="8151" y="15677"/>
                  <a:pt x="8151" y="15677"/>
                  <a:pt x="8151" y="15677"/>
                </a:cubicBezTo>
                <a:cubicBezTo>
                  <a:pt x="7743" y="15677"/>
                  <a:pt x="7743" y="15677"/>
                  <a:pt x="7743" y="16026"/>
                </a:cubicBezTo>
                <a:cubicBezTo>
                  <a:pt x="7743" y="16374"/>
                  <a:pt x="7743" y="16723"/>
                  <a:pt x="8151" y="16723"/>
                </a:cubicBezTo>
                <a:cubicBezTo>
                  <a:pt x="16302" y="16723"/>
                  <a:pt x="16302" y="16723"/>
                  <a:pt x="16302" y="16723"/>
                </a:cubicBezTo>
                <a:cubicBezTo>
                  <a:pt x="16709" y="16723"/>
                  <a:pt x="16709" y="16374"/>
                  <a:pt x="16709" y="16026"/>
                </a:cubicBezTo>
                <a:cubicBezTo>
                  <a:pt x="16709" y="15677"/>
                  <a:pt x="16709" y="15677"/>
                  <a:pt x="16302" y="15677"/>
                </a:cubicBezTo>
                <a:close/>
                <a:moveTo>
                  <a:pt x="16302" y="12194"/>
                </a:moveTo>
                <a:cubicBezTo>
                  <a:pt x="16302" y="12194"/>
                  <a:pt x="16302" y="12194"/>
                  <a:pt x="16302" y="12194"/>
                </a:cubicBezTo>
                <a:cubicBezTo>
                  <a:pt x="8151" y="12194"/>
                  <a:pt x="8151" y="12194"/>
                  <a:pt x="8151" y="12194"/>
                </a:cubicBezTo>
                <a:cubicBezTo>
                  <a:pt x="7743" y="12194"/>
                  <a:pt x="7743" y="12542"/>
                  <a:pt x="7743" y="12890"/>
                </a:cubicBezTo>
                <a:cubicBezTo>
                  <a:pt x="7743" y="12890"/>
                  <a:pt x="7743" y="13239"/>
                  <a:pt x="8151" y="13239"/>
                </a:cubicBezTo>
                <a:cubicBezTo>
                  <a:pt x="16302" y="13239"/>
                  <a:pt x="16302" y="13239"/>
                  <a:pt x="16302" y="13239"/>
                </a:cubicBezTo>
                <a:cubicBezTo>
                  <a:pt x="16709" y="13239"/>
                  <a:pt x="16709" y="12890"/>
                  <a:pt x="16709" y="12890"/>
                </a:cubicBezTo>
                <a:cubicBezTo>
                  <a:pt x="16709" y="12542"/>
                  <a:pt x="16709" y="12194"/>
                  <a:pt x="16302" y="12194"/>
                </a:cubicBezTo>
                <a:close/>
              </a:path>
            </a:pathLst>
          </a:custGeom>
          <a:solidFill>
            <a:srgbClr val="7B7B7B"/>
          </a:solidFill>
          <a:ln w="12700" cap="flat">
            <a:noFill/>
            <a:miter lim="400000"/>
          </a:ln>
          <a:effectLst/>
        </p:spPr>
        <p:txBody>
          <a:bodyPr wrap="square" lIns="45719" tIns="45719" rIns="45719" bIns="4571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97" name="Picture 7">
            <a:extLst>
              <a:ext uri="{FF2B5EF4-FFF2-40B4-BE49-F238E27FC236}">
                <a16:creationId xmlns:a16="http://schemas.microsoft.com/office/drawing/2014/main" id="{1D15E570-9204-45FC-A2AD-439D3549737F}"/>
              </a:ext>
            </a:extLst>
          </p:cNvPr>
          <p:cNvPicPr>
            <a:picLocks noChangeAspect="1" noChangeArrowheads="1"/>
          </p:cNvPicPr>
          <p:nvPr/>
        </p:nvPicPr>
        <p:blipFill>
          <a:blip r:embed="rId13">
            <a:duotone>
              <a:prstClr val="black"/>
              <a:schemeClr val="tx2">
                <a:tint val="45000"/>
                <a:satMod val="400000"/>
              </a:schemeClr>
            </a:duotone>
            <a:lum bright="-40000"/>
            <a:extLst>
              <a:ext uri="{28A0092B-C50C-407E-A947-70E740481C1C}">
                <a14:useLocalDpi xmlns:a14="http://schemas.microsoft.com/office/drawing/2010/main"/>
              </a:ext>
            </a:extLst>
          </a:blip>
          <a:srcRect/>
          <a:stretch>
            <a:fillRect/>
          </a:stretch>
        </p:blipFill>
        <p:spPr bwMode="auto">
          <a:xfrm>
            <a:off x="5844866" y="978468"/>
            <a:ext cx="495911" cy="429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Shape 207">
            <a:extLst>
              <a:ext uri="{FF2B5EF4-FFF2-40B4-BE49-F238E27FC236}">
                <a16:creationId xmlns:a16="http://schemas.microsoft.com/office/drawing/2014/main" id="{94A30371-2A17-476A-8832-6F6E64663964}"/>
              </a:ext>
            </a:extLst>
          </p:cNvPr>
          <p:cNvSpPr/>
          <p:nvPr/>
        </p:nvSpPr>
        <p:spPr>
          <a:xfrm>
            <a:off x="8376542" y="1132362"/>
            <a:ext cx="450904" cy="394543"/>
          </a:xfrm>
          <a:custGeom>
            <a:avLst/>
            <a:gdLst/>
            <a:ahLst/>
            <a:cxnLst>
              <a:cxn ang="0">
                <a:pos x="wd2" y="hd2"/>
              </a:cxn>
              <a:cxn ang="5400000">
                <a:pos x="wd2" y="hd2"/>
              </a:cxn>
              <a:cxn ang="10800000">
                <a:pos x="wd2" y="hd2"/>
              </a:cxn>
              <a:cxn ang="16200000">
                <a:pos x="wd2" y="hd2"/>
              </a:cxn>
            </a:cxnLst>
            <a:rect l="0" t="0" r="r" b="b"/>
            <a:pathLst>
              <a:path w="21600" h="21600" extrusionOk="0">
                <a:moveTo>
                  <a:pt x="20880" y="0"/>
                </a:moveTo>
                <a:cubicBezTo>
                  <a:pt x="720" y="0"/>
                  <a:pt x="720" y="0"/>
                  <a:pt x="720" y="0"/>
                </a:cubicBezTo>
                <a:cubicBezTo>
                  <a:pt x="360" y="0"/>
                  <a:pt x="0" y="415"/>
                  <a:pt x="0" y="1246"/>
                </a:cubicBezTo>
                <a:cubicBezTo>
                  <a:pt x="0" y="20354"/>
                  <a:pt x="0" y="20354"/>
                  <a:pt x="0" y="20354"/>
                </a:cubicBezTo>
                <a:cubicBezTo>
                  <a:pt x="0" y="21185"/>
                  <a:pt x="360" y="21600"/>
                  <a:pt x="720" y="21600"/>
                </a:cubicBezTo>
                <a:cubicBezTo>
                  <a:pt x="20880" y="21600"/>
                  <a:pt x="20880" y="21600"/>
                  <a:pt x="20880" y="21600"/>
                </a:cubicBezTo>
                <a:cubicBezTo>
                  <a:pt x="21240" y="21600"/>
                  <a:pt x="21600" y="21185"/>
                  <a:pt x="21600" y="20354"/>
                </a:cubicBezTo>
                <a:cubicBezTo>
                  <a:pt x="21600" y="1246"/>
                  <a:pt x="21600" y="1246"/>
                  <a:pt x="21600" y="1246"/>
                </a:cubicBezTo>
                <a:cubicBezTo>
                  <a:pt x="21600" y="415"/>
                  <a:pt x="21240" y="0"/>
                  <a:pt x="20880" y="0"/>
                </a:cubicBezTo>
                <a:close/>
                <a:moveTo>
                  <a:pt x="19800" y="19523"/>
                </a:moveTo>
                <a:cubicBezTo>
                  <a:pt x="19800" y="19523"/>
                  <a:pt x="19800" y="19523"/>
                  <a:pt x="19800" y="19523"/>
                </a:cubicBezTo>
                <a:cubicBezTo>
                  <a:pt x="1800" y="19523"/>
                  <a:pt x="1800" y="19523"/>
                  <a:pt x="1800" y="19523"/>
                </a:cubicBezTo>
                <a:cubicBezTo>
                  <a:pt x="1800" y="17446"/>
                  <a:pt x="1800" y="17446"/>
                  <a:pt x="1800" y="17446"/>
                </a:cubicBezTo>
                <a:cubicBezTo>
                  <a:pt x="6120" y="12462"/>
                  <a:pt x="6120" y="12462"/>
                  <a:pt x="6120" y="12462"/>
                </a:cubicBezTo>
                <a:cubicBezTo>
                  <a:pt x="9000" y="15785"/>
                  <a:pt x="9000" y="15785"/>
                  <a:pt x="9000" y="15785"/>
                </a:cubicBezTo>
                <a:cubicBezTo>
                  <a:pt x="9000" y="15785"/>
                  <a:pt x="9000" y="15785"/>
                  <a:pt x="9000" y="15785"/>
                </a:cubicBezTo>
                <a:cubicBezTo>
                  <a:pt x="9000" y="15785"/>
                  <a:pt x="9000" y="15785"/>
                  <a:pt x="9000" y="15785"/>
                </a:cubicBezTo>
                <a:cubicBezTo>
                  <a:pt x="9000" y="15785"/>
                  <a:pt x="9000" y="15785"/>
                  <a:pt x="9000" y="15785"/>
                </a:cubicBezTo>
                <a:cubicBezTo>
                  <a:pt x="10800" y="17862"/>
                  <a:pt x="10800" y="17862"/>
                  <a:pt x="10800" y="17862"/>
                </a:cubicBezTo>
                <a:cubicBezTo>
                  <a:pt x="10800" y="18277"/>
                  <a:pt x="11160" y="18277"/>
                  <a:pt x="11520" y="17862"/>
                </a:cubicBezTo>
                <a:cubicBezTo>
                  <a:pt x="11520" y="17862"/>
                  <a:pt x="11520" y="17446"/>
                  <a:pt x="11520" y="17031"/>
                </a:cubicBezTo>
                <a:cubicBezTo>
                  <a:pt x="10080" y="15369"/>
                  <a:pt x="10080" y="15369"/>
                  <a:pt x="10080" y="15369"/>
                </a:cubicBezTo>
                <a:cubicBezTo>
                  <a:pt x="14040" y="10800"/>
                  <a:pt x="14040" y="10800"/>
                  <a:pt x="14040" y="10800"/>
                </a:cubicBezTo>
                <a:cubicBezTo>
                  <a:pt x="19800" y="17862"/>
                  <a:pt x="19800" y="17862"/>
                  <a:pt x="19800" y="17862"/>
                </a:cubicBezTo>
                <a:cubicBezTo>
                  <a:pt x="19800" y="19523"/>
                  <a:pt x="19800" y="19523"/>
                  <a:pt x="19800" y="19523"/>
                </a:cubicBezTo>
                <a:close/>
                <a:moveTo>
                  <a:pt x="19800" y="16200"/>
                </a:moveTo>
                <a:cubicBezTo>
                  <a:pt x="19800" y="16200"/>
                  <a:pt x="19800" y="16200"/>
                  <a:pt x="19800" y="16200"/>
                </a:cubicBezTo>
                <a:cubicBezTo>
                  <a:pt x="14400" y="9554"/>
                  <a:pt x="14400" y="9554"/>
                  <a:pt x="14400" y="9554"/>
                </a:cubicBezTo>
                <a:cubicBezTo>
                  <a:pt x="14040" y="9554"/>
                  <a:pt x="13680" y="9554"/>
                  <a:pt x="13680" y="9554"/>
                </a:cubicBezTo>
                <a:cubicBezTo>
                  <a:pt x="9360" y="14538"/>
                  <a:pt x="9360" y="14538"/>
                  <a:pt x="9360" y="14538"/>
                </a:cubicBezTo>
                <a:cubicBezTo>
                  <a:pt x="6120" y="11215"/>
                  <a:pt x="6120" y="11215"/>
                  <a:pt x="6120" y="11215"/>
                </a:cubicBezTo>
                <a:cubicBezTo>
                  <a:pt x="6120" y="11215"/>
                  <a:pt x="5760" y="11215"/>
                  <a:pt x="5760" y="11215"/>
                </a:cubicBezTo>
                <a:cubicBezTo>
                  <a:pt x="1800" y="15785"/>
                  <a:pt x="1800" y="15785"/>
                  <a:pt x="1800" y="15785"/>
                </a:cubicBezTo>
                <a:cubicBezTo>
                  <a:pt x="1800" y="2077"/>
                  <a:pt x="1800" y="2077"/>
                  <a:pt x="1800" y="2077"/>
                </a:cubicBezTo>
                <a:cubicBezTo>
                  <a:pt x="19800" y="2077"/>
                  <a:pt x="19800" y="2077"/>
                  <a:pt x="19800" y="2077"/>
                </a:cubicBezTo>
                <a:cubicBezTo>
                  <a:pt x="19800" y="16200"/>
                  <a:pt x="19800" y="16200"/>
                  <a:pt x="19800" y="16200"/>
                </a:cubicBezTo>
                <a:close/>
                <a:moveTo>
                  <a:pt x="6120" y="9969"/>
                </a:moveTo>
                <a:cubicBezTo>
                  <a:pt x="6120" y="9969"/>
                  <a:pt x="6120" y="9969"/>
                  <a:pt x="6120" y="9969"/>
                </a:cubicBezTo>
                <a:cubicBezTo>
                  <a:pt x="7920" y="9969"/>
                  <a:pt x="9000" y="8308"/>
                  <a:pt x="9000" y="6646"/>
                </a:cubicBezTo>
                <a:cubicBezTo>
                  <a:pt x="9000" y="4569"/>
                  <a:pt x="7920" y="3323"/>
                  <a:pt x="6120" y="3323"/>
                </a:cubicBezTo>
                <a:cubicBezTo>
                  <a:pt x="4680" y="3323"/>
                  <a:pt x="3240" y="4569"/>
                  <a:pt x="3240" y="6646"/>
                </a:cubicBezTo>
                <a:cubicBezTo>
                  <a:pt x="3240" y="8308"/>
                  <a:pt x="4680" y="9969"/>
                  <a:pt x="6120" y="9969"/>
                </a:cubicBezTo>
                <a:close/>
                <a:moveTo>
                  <a:pt x="6120" y="4154"/>
                </a:moveTo>
                <a:cubicBezTo>
                  <a:pt x="6120" y="4154"/>
                  <a:pt x="6120" y="4154"/>
                  <a:pt x="6120" y="4154"/>
                </a:cubicBezTo>
                <a:cubicBezTo>
                  <a:pt x="7200" y="4154"/>
                  <a:pt x="8280" y="5400"/>
                  <a:pt x="8280" y="6646"/>
                </a:cubicBezTo>
                <a:cubicBezTo>
                  <a:pt x="8280" y="7477"/>
                  <a:pt x="7200" y="8723"/>
                  <a:pt x="6120" y="8723"/>
                </a:cubicBezTo>
                <a:cubicBezTo>
                  <a:pt x="5400" y="8723"/>
                  <a:pt x="4320" y="7477"/>
                  <a:pt x="4320" y="6646"/>
                </a:cubicBezTo>
                <a:cubicBezTo>
                  <a:pt x="4320" y="5400"/>
                  <a:pt x="5400" y="4154"/>
                  <a:pt x="6120" y="4154"/>
                </a:cubicBezTo>
                <a:close/>
              </a:path>
            </a:pathLst>
          </a:custGeom>
          <a:solidFill>
            <a:srgbClr val="7B7B7B"/>
          </a:solidFill>
          <a:ln w="12700" cap="flat">
            <a:noFill/>
            <a:miter lim="400000"/>
          </a:ln>
          <a:effectLst/>
        </p:spPr>
        <p:txBody>
          <a:bodyPr wrap="square" lIns="45719" tIns="45719" rIns="45719" bIns="45719"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00" name="Picture 124">
            <a:extLst>
              <a:ext uri="{FF2B5EF4-FFF2-40B4-BE49-F238E27FC236}">
                <a16:creationId xmlns:a16="http://schemas.microsoft.com/office/drawing/2014/main" id="{788A9E37-A6B7-43A3-BF24-CBE3A0CB8ADE}"/>
              </a:ext>
            </a:extLst>
          </p:cNvPr>
          <p:cNvPicPr>
            <a:picLocks noChangeAspect="1" noChangeArrowheads="1"/>
          </p:cNvPicPr>
          <p:nvPr/>
        </p:nvPicPr>
        <p:blipFill>
          <a:blip r:embed="rId14">
            <a:duotone>
              <a:prstClr val="black"/>
              <a:schemeClr val="tx2">
                <a:tint val="45000"/>
                <a:satMod val="400000"/>
              </a:schemeClr>
            </a:duotone>
            <a:lum bright="-40000"/>
            <a:extLst>
              <a:ext uri="{28A0092B-C50C-407E-A947-70E740481C1C}">
                <a14:useLocalDpi xmlns:a14="http://schemas.microsoft.com/office/drawing/2010/main"/>
              </a:ext>
            </a:extLst>
          </a:blip>
          <a:srcRect/>
          <a:stretch>
            <a:fillRect/>
          </a:stretch>
        </p:blipFill>
        <p:spPr bwMode="auto">
          <a:xfrm>
            <a:off x="9722799" y="2967131"/>
            <a:ext cx="501597" cy="53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标题 2">
            <a:extLst>
              <a:ext uri="{FF2B5EF4-FFF2-40B4-BE49-F238E27FC236}">
                <a16:creationId xmlns:a16="http://schemas.microsoft.com/office/drawing/2014/main" id="{7336D243-2605-427A-B8BE-E462022CC64D}"/>
              </a:ext>
            </a:extLst>
          </p:cNvPr>
          <p:cNvSpPr txBox="1">
            <a:spLocks/>
          </p:cNvSpPr>
          <p:nvPr/>
        </p:nvSpPr>
        <p:spPr>
          <a:xfrm>
            <a:off x="636096" y="470798"/>
            <a:ext cx="10374497" cy="498965"/>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t>二维码用途</a:t>
            </a:r>
          </a:p>
        </p:txBody>
      </p:sp>
    </p:spTree>
    <p:extLst>
      <p:ext uri="{BB962C8B-B14F-4D97-AF65-F5344CB8AC3E}">
        <p14:creationId xmlns:p14="http://schemas.microsoft.com/office/powerpoint/2010/main" val="119401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177E717-1CC9-42F9-B8DE-417B91CA3A73}"/>
              </a:ext>
            </a:extLst>
          </p:cNvPr>
          <p:cNvPicPr>
            <a:picLocks noChangeAspect="1"/>
          </p:cNvPicPr>
          <p:nvPr/>
        </p:nvPicPr>
        <p:blipFill>
          <a:blip r:embed="rId3"/>
          <a:stretch>
            <a:fillRect/>
          </a:stretch>
        </p:blipFill>
        <p:spPr>
          <a:xfrm>
            <a:off x="5823344" y="3459716"/>
            <a:ext cx="5627710" cy="2811543"/>
          </a:xfrm>
          <a:prstGeom prst="rect">
            <a:avLst/>
          </a:prstGeom>
        </p:spPr>
      </p:pic>
      <p:pic>
        <p:nvPicPr>
          <p:cNvPr id="7" name="图片 6">
            <a:extLst>
              <a:ext uri="{FF2B5EF4-FFF2-40B4-BE49-F238E27FC236}">
                <a16:creationId xmlns:a16="http://schemas.microsoft.com/office/drawing/2014/main" id="{37C05A49-B554-4AEB-A6C5-11660CE41722}"/>
              </a:ext>
            </a:extLst>
          </p:cNvPr>
          <p:cNvPicPr>
            <a:picLocks noChangeAspect="1"/>
          </p:cNvPicPr>
          <p:nvPr/>
        </p:nvPicPr>
        <p:blipFill>
          <a:blip r:embed="rId4"/>
          <a:stretch>
            <a:fillRect/>
          </a:stretch>
        </p:blipFill>
        <p:spPr>
          <a:xfrm>
            <a:off x="1692237" y="1758655"/>
            <a:ext cx="3945080" cy="2594285"/>
          </a:xfrm>
          <a:prstGeom prst="rect">
            <a:avLst/>
          </a:prstGeom>
        </p:spPr>
      </p:pic>
      <p:sp>
        <p:nvSpPr>
          <p:cNvPr id="4" name="箭头: 右 3">
            <a:extLst>
              <a:ext uri="{FF2B5EF4-FFF2-40B4-BE49-F238E27FC236}">
                <a16:creationId xmlns:a16="http://schemas.microsoft.com/office/drawing/2014/main" id="{D52BEC6A-4C26-4C04-A9DF-6ABBB9FE1D89}"/>
              </a:ext>
            </a:extLst>
          </p:cNvPr>
          <p:cNvSpPr/>
          <p:nvPr/>
        </p:nvSpPr>
        <p:spPr>
          <a:xfrm>
            <a:off x="2078826" y="4635202"/>
            <a:ext cx="2895600" cy="117348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伪造付款二维码</a:t>
            </a:r>
          </a:p>
        </p:txBody>
      </p:sp>
      <p:sp>
        <p:nvSpPr>
          <p:cNvPr id="11" name="箭头: 右 10">
            <a:extLst>
              <a:ext uri="{FF2B5EF4-FFF2-40B4-BE49-F238E27FC236}">
                <a16:creationId xmlns:a16="http://schemas.microsoft.com/office/drawing/2014/main" id="{C1AE773E-DEDB-4C22-9973-7499A162C358}"/>
              </a:ext>
            </a:extLst>
          </p:cNvPr>
          <p:cNvSpPr/>
          <p:nvPr/>
        </p:nvSpPr>
        <p:spPr>
          <a:xfrm flipH="1">
            <a:off x="6600162" y="2069565"/>
            <a:ext cx="2895600" cy="117348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虚假“优惠促销”</a:t>
            </a:r>
          </a:p>
        </p:txBody>
      </p:sp>
      <p:sp>
        <p:nvSpPr>
          <p:cNvPr id="8"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t>伪造二维码</a:t>
            </a:r>
          </a:p>
        </p:txBody>
      </p:sp>
    </p:spTree>
    <p:extLst>
      <p:ext uri="{BB962C8B-B14F-4D97-AF65-F5344CB8AC3E}">
        <p14:creationId xmlns:p14="http://schemas.microsoft.com/office/powerpoint/2010/main" val="7655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img1.imgtn.bdimg.com/it/u=3281409942,3941258405&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879" y="3633109"/>
            <a:ext cx="3780054" cy="24114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chinanews.com/cr/2014/0519/407066509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879" y="1476393"/>
            <a:ext cx="3780054" cy="2124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img2.zjolcdn.com/pic/0/15/74/19/15741941_16256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931" y="3600783"/>
            <a:ext cx="4092409" cy="24438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ycxue.com/pic/2015/5/16_0094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932" y="1476393"/>
            <a:ext cx="3622825" cy="212439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2">
            <a:extLst>
              <a:ext uri="{FF2B5EF4-FFF2-40B4-BE49-F238E27FC236}">
                <a16:creationId xmlns:a16="http://schemas.microsoft.com/office/drawing/2014/main" id="{7336D243-2605-427A-B8BE-E462022CC64D}"/>
              </a:ext>
            </a:extLst>
          </p:cNvPr>
          <p:cNvSpPr txBox="1">
            <a:spLocks/>
          </p:cNvSpPr>
          <p:nvPr/>
        </p:nvSpPr>
        <p:spPr>
          <a:xfrm>
            <a:off x="636096" y="820587"/>
            <a:ext cx="10374497" cy="498965"/>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t>公众号测试</a:t>
            </a:r>
          </a:p>
        </p:txBody>
      </p:sp>
    </p:spTree>
    <p:extLst>
      <p:ext uri="{BB962C8B-B14F-4D97-AF65-F5344CB8AC3E}">
        <p14:creationId xmlns:p14="http://schemas.microsoft.com/office/powerpoint/2010/main" val="1277435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85339" y="1715628"/>
            <a:ext cx="867057" cy="86705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2"/>
          <p:cNvSpPr txBox="1">
            <a:spLocks/>
          </p:cNvSpPr>
          <p:nvPr/>
        </p:nvSpPr>
        <p:spPr>
          <a:xfrm>
            <a:off x="1792169" y="1715628"/>
            <a:ext cx="545354" cy="416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000" dirty="0">
                <a:solidFill>
                  <a:srgbClr val="FF0000"/>
                </a:solidFill>
                <a:latin typeface="微软雅黑" panose="020B0503020204020204" pitchFamily="34" charset="-122"/>
                <a:ea typeface="微软雅黑" panose="020B0503020204020204" pitchFamily="34" charset="-122"/>
              </a:rPr>
              <a:t>01</a:t>
            </a:r>
          </a:p>
        </p:txBody>
      </p:sp>
      <p:sp>
        <p:nvSpPr>
          <p:cNvPr id="6" name="内容占位符 2"/>
          <p:cNvSpPr txBox="1">
            <a:spLocks/>
          </p:cNvSpPr>
          <p:nvPr/>
        </p:nvSpPr>
        <p:spPr>
          <a:xfrm>
            <a:off x="2287157" y="1775157"/>
            <a:ext cx="3121965" cy="3005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900" dirty="0">
                <a:solidFill>
                  <a:srgbClr val="FF0000"/>
                </a:solidFill>
                <a:latin typeface="微软雅黑" panose="020B0503020204020204" pitchFamily="34" charset="-122"/>
                <a:ea typeface="微软雅黑" panose="020B0503020204020204" pitchFamily="34" charset="-122"/>
              </a:rPr>
              <a:t>手机不要</a:t>
            </a:r>
            <a:r>
              <a:rPr lang="en-US" altLang="zh-CN" sz="1900" dirty="0">
                <a:solidFill>
                  <a:srgbClr val="FF0000"/>
                </a:solidFill>
                <a:latin typeface="微软雅黑" panose="020B0503020204020204" pitchFamily="34" charset="-122"/>
                <a:ea typeface="微软雅黑" panose="020B0503020204020204" pitchFamily="34" charset="-122"/>
              </a:rPr>
              <a:t>root</a:t>
            </a:r>
            <a:r>
              <a:rPr lang="zh-CN" altLang="en-US" sz="1900" dirty="0">
                <a:solidFill>
                  <a:srgbClr val="FF0000"/>
                </a:solidFill>
                <a:latin typeface="微软雅黑" panose="020B0503020204020204" pitchFamily="34" charset="-122"/>
                <a:ea typeface="微软雅黑" panose="020B0503020204020204" pitchFamily="34" charset="-122"/>
              </a:rPr>
              <a:t>、越狱！</a:t>
            </a:r>
            <a:endParaRPr lang="en-US" altLang="zh-CN" sz="1900" dirty="0">
              <a:solidFill>
                <a:srgbClr val="FF0000"/>
              </a:solidFill>
              <a:latin typeface="微软雅黑" panose="020B0503020204020204" pitchFamily="34" charset="-122"/>
              <a:ea typeface="微软雅黑" panose="020B0503020204020204" pitchFamily="34" charset="-122"/>
            </a:endParaRPr>
          </a:p>
          <a:p>
            <a:pPr>
              <a:lnSpc>
                <a:spcPct val="120000"/>
              </a:lnSpc>
            </a:pPr>
            <a:r>
              <a:rPr lang="zh-CN" altLang="en-US" sz="1600" dirty="0"/>
              <a:t>不要安装来路不明的应用，只安装手机品牌商店中的应用。</a:t>
            </a:r>
          </a:p>
        </p:txBody>
      </p:sp>
      <p:sp>
        <p:nvSpPr>
          <p:cNvPr id="9" name="椭圆 8"/>
          <p:cNvSpPr/>
          <p:nvPr/>
        </p:nvSpPr>
        <p:spPr>
          <a:xfrm>
            <a:off x="5656018" y="1710343"/>
            <a:ext cx="867057" cy="86705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cxnSpLocks/>
          </p:cNvCxnSpPr>
          <p:nvPr/>
        </p:nvCxnSpPr>
        <p:spPr>
          <a:xfrm flipH="1">
            <a:off x="1910472" y="1781020"/>
            <a:ext cx="388659" cy="767123"/>
          </a:xfrm>
          <a:prstGeom prst="line">
            <a:avLst/>
          </a:prstGeom>
          <a:ln w="190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 name="内容占位符 2"/>
          <p:cNvSpPr txBox="1">
            <a:spLocks/>
          </p:cNvSpPr>
          <p:nvPr/>
        </p:nvSpPr>
        <p:spPr>
          <a:xfrm>
            <a:off x="6631455" y="1715628"/>
            <a:ext cx="545354" cy="416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000" dirty="0">
                <a:solidFill>
                  <a:srgbClr val="FF0000"/>
                </a:solidFill>
                <a:latin typeface="微软雅黑" panose="020B0503020204020204" pitchFamily="34" charset="-122"/>
                <a:ea typeface="微软雅黑" panose="020B0503020204020204" pitchFamily="34" charset="-122"/>
              </a:rPr>
              <a:t>02</a:t>
            </a:r>
          </a:p>
        </p:txBody>
      </p:sp>
      <p:sp>
        <p:nvSpPr>
          <p:cNvPr id="15" name="内容占位符 2"/>
          <p:cNvSpPr txBox="1">
            <a:spLocks/>
          </p:cNvSpPr>
          <p:nvPr/>
        </p:nvSpPr>
        <p:spPr>
          <a:xfrm>
            <a:off x="7138417" y="2080167"/>
            <a:ext cx="3121965" cy="2754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900" dirty="0">
                <a:solidFill>
                  <a:srgbClr val="FF0000"/>
                </a:solidFill>
                <a:latin typeface="微软雅黑" panose="020B0503020204020204" pitchFamily="34" charset="-122"/>
                <a:ea typeface="微软雅黑" panose="020B0503020204020204" pitchFamily="34" charset="-122"/>
              </a:rPr>
              <a:t>安装软件少点“允许”</a:t>
            </a:r>
            <a:endParaRPr lang="en-US" altLang="zh-CN" sz="1900" dirty="0">
              <a:solidFill>
                <a:srgbClr val="FF0000"/>
              </a:solidFill>
              <a:latin typeface="微软雅黑" panose="020B0503020204020204" pitchFamily="34" charset="-122"/>
              <a:ea typeface="微软雅黑" panose="020B0503020204020204" pitchFamily="34" charset="-122"/>
            </a:endParaRPr>
          </a:p>
          <a:p>
            <a:pPr>
              <a:lnSpc>
                <a:spcPct val="120000"/>
              </a:lnSpc>
            </a:pPr>
            <a:r>
              <a:rPr lang="zh-CN" altLang="en-US" sz="1600" dirty="0">
                <a:latin typeface="微软雅黑" panose="020B0503020204020204" pitchFamily="34" charset="-122"/>
                <a:ea typeface="微软雅黑" panose="020B0503020204020204" pitchFamily="34" charset="-122"/>
              </a:rPr>
              <a:t>手机安装软件时，常被要求“使用你的位置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、“获取短信权限”、“获取照片权限”、“获取通话记录”等。</a:t>
            </a:r>
            <a:endParaRPr lang="en-US" altLang="zh-CN" sz="1600" dirty="0">
              <a:latin typeface="微软雅黑" panose="020B0503020204020204" pitchFamily="34" charset="-122"/>
              <a:ea typeface="微软雅黑" panose="020B0503020204020204" pitchFamily="34" charset="-122"/>
            </a:endParaRPr>
          </a:p>
        </p:txBody>
      </p:sp>
      <p:cxnSp>
        <p:nvCxnSpPr>
          <p:cNvPr id="16" name="直接连接符 15"/>
          <p:cNvCxnSpPr>
            <a:cxnSpLocks/>
          </p:cNvCxnSpPr>
          <p:nvPr/>
        </p:nvCxnSpPr>
        <p:spPr>
          <a:xfrm flipH="1">
            <a:off x="6749758" y="1781020"/>
            <a:ext cx="388659" cy="767123"/>
          </a:xfrm>
          <a:prstGeom prst="line">
            <a:avLst/>
          </a:prstGeom>
          <a:ln w="190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6" name="KSO_Shape"/>
          <p:cNvSpPr/>
          <p:nvPr/>
        </p:nvSpPr>
        <p:spPr>
          <a:xfrm>
            <a:off x="1035488" y="1920179"/>
            <a:ext cx="392793" cy="424802"/>
          </a:xfrm>
          <a:custGeom>
            <a:avLst/>
            <a:gdLst/>
            <a:ahLst/>
            <a:cxnLst/>
            <a:rect l="l" t="t" r="r" b="b"/>
            <a:pathLst>
              <a:path w="720080" h="850452">
                <a:moveTo>
                  <a:pt x="270040" y="143100"/>
                </a:moveTo>
                <a:lnTo>
                  <a:pt x="270040" y="239584"/>
                </a:lnTo>
                <a:cubicBezTo>
                  <a:pt x="166428" y="275646"/>
                  <a:pt x="92573" y="374404"/>
                  <a:pt x="92573" y="490412"/>
                </a:cubicBezTo>
                <a:cubicBezTo>
                  <a:pt x="92573" y="638130"/>
                  <a:pt x="212322" y="757879"/>
                  <a:pt x="360040" y="757879"/>
                </a:cubicBezTo>
                <a:cubicBezTo>
                  <a:pt x="507758" y="757879"/>
                  <a:pt x="627507" y="638130"/>
                  <a:pt x="627507" y="490412"/>
                </a:cubicBezTo>
                <a:cubicBezTo>
                  <a:pt x="627507" y="374404"/>
                  <a:pt x="553652" y="275646"/>
                  <a:pt x="450040" y="239584"/>
                </a:cubicBezTo>
                <a:lnTo>
                  <a:pt x="450040" y="143100"/>
                </a:lnTo>
                <a:cubicBezTo>
                  <a:pt x="605499" y="181880"/>
                  <a:pt x="720080" y="322765"/>
                  <a:pt x="720080" y="490412"/>
                </a:cubicBezTo>
                <a:cubicBezTo>
                  <a:pt x="720080" y="689257"/>
                  <a:pt x="558885" y="850452"/>
                  <a:pt x="360040" y="850452"/>
                </a:cubicBezTo>
                <a:cubicBezTo>
                  <a:pt x="161195" y="850452"/>
                  <a:pt x="0" y="689257"/>
                  <a:pt x="0" y="490412"/>
                </a:cubicBezTo>
                <a:cubicBezTo>
                  <a:pt x="0" y="322765"/>
                  <a:pt x="114582" y="181880"/>
                  <a:pt x="270040" y="143100"/>
                </a:cubicBezTo>
                <a:close/>
                <a:moveTo>
                  <a:pt x="341775" y="0"/>
                </a:moveTo>
                <a:lnTo>
                  <a:pt x="378305" y="0"/>
                </a:lnTo>
                <a:cubicBezTo>
                  <a:pt x="398041" y="0"/>
                  <a:pt x="414040" y="15999"/>
                  <a:pt x="414040" y="35735"/>
                </a:cubicBezTo>
                <a:lnTo>
                  <a:pt x="414040" y="324265"/>
                </a:lnTo>
                <a:cubicBezTo>
                  <a:pt x="414040" y="344001"/>
                  <a:pt x="398041" y="360000"/>
                  <a:pt x="378305" y="360000"/>
                </a:cubicBezTo>
                <a:lnTo>
                  <a:pt x="341775" y="360000"/>
                </a:lnTo>
                <a:cubicBezTo>
                  <a:pt x="322039" y="360000"/>
                  <a:pt x="306040" y="344001"/>
                  <a:pt x="306040" y="324265"/>
                </a:cubicBezTo>
                <a:lnTo>
                  <a:pt x="306040" y="35735"/>
                </a:lnTo>
                <a:cubicBezTo>
                  <a:pt x="306040" y="15999"/>
                  <a:pt x="322039" y="0"/>
                  <a:pt x="341775"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KSO_Shape"/>
          <p:cNvSpPr>
            <a:spLocks/>
          </p:cNvSpPr>
          <p:nvPr/>
        </p:nvSpPr>
        <p:spPr bwMode="auto">
          <a:xfrm>
            <a:off x="5906817" y="1880544"/>
            <a:ext cx="381335" cy="576943"/>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tx1">
              <a:lumMod val="65000"/>
              <a:lumOff val="3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19" name="椭圆 18">
            <a:extLst>
              <a:ext uri="{FF2B5EF4-FFF2-40B4-BE49-F238E27FC236}">
                <a16:creationId xmlns:a16="http://schemas.microsoft.com/office/drawing/2014/main" id="{8B192517-C0C4-45DC-8C63-5D972AE2165E}"/>
              </a:ext>
            </a:extLst>
          </p:cNvPr>
          <p:cNvSpPr/>
          <p:nvPr/>
        </p:nvSpPr>
        <p:spPr>
          <a:xfrm>
            <a:off x="5664230" y="4002091"/>
            <a:ext cx="867057" cy="86705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2">
            <a:extLst>
              <a:ext uri="{FF2B5EF4-FFF2-40B4-BE49-F238E27FC236}">
                <a16:creationId xmlns:a16="http://schemas.microsoft.com/office/drawing/2014/main" id="{BB48D07E-599E-4EAE-B651-ABD7A6854B98}"/>
              </a:ext>
            </a:extLst>
          </p:cNvPr>
          <p:cNvSpPr txBox="1">
            <a:spLocks/>
          </p:cNvSpPr>
          <p:nvPr/>
        </p:nvSpPr>
        <p:spPr>
          <a:xfrm>
            <a:off x="6639667" y="4007376"/>
            <a:ext cx="545354" cy="416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000" dirty="0">
                <a:solidFill>
                  <a:srgbClr val="FF0000"/>
                </a:solidFill>
                <a:latin typeface="微软雅黑" panose="020B0503020204020204" pitchFamily="34" charset="-122"/>
                <a:ea typeface="微软雅黑" panose="020B0503020204020204" pitchFamily="34" charset="-122"/>
              </a:rPr>
              <a:t>04</a:t>
            </a:r>
          </a:p>
        </p:txBody>
      </p:sp>
      <p:sp>
        <p:nvSpPr>
          <p:cNvPr id="21" name="内容占位符 2">
            <a:extLst>
              <a:ext uri="{FF2B5EF4-FFF2-40B4-BE49-F238E27FC236}">
                <a16:creationId xmlns:a16="http://schemas.microsoft.com/office/drawing/2014/main" id="{041CF6A8-F1FF-4B3A-8029-060BC3EDC31E}"/>
              </a:ext>
            </a:extLst>
          </p:cNvPr>
          <p:cNvSpPr txBox="1">
            <a:spLocks/>
          </p:cNvSpPr>
          <p:nvPr/>
        </p:nvSpPr>
        <p:spPr>
          <a:xfrm>
            <a:off x="7146628" y="4371915"/>
            <a:ext cx="3886141" cy="2219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000" dirty="0">
                <a:solidFill>
                  <a:srgbClr val="FF0000"/>
                </a:solidFill>
                <a:latin typeface="微软雅黑" panose="020B0503020204020204" pitchFamily="34" charset="-122"/>
                <a:ea typeface="微软雅黑" panose="020B0503020204020204" pitchFamily="34" charset="-122"/>
              </a:rPr>
              <a:t>网上测试小心有诈</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1600" dirty="0">
                <a:latin typeface="微软雅黑" panose="020B0503020204020204" pitchFamily="34" charset="-122"/>
                <a:ea typeface="微软雅黑" panose="020B0503020204020204" pitchFamily="34" charset="-122"/>
              </a:rPr>
              <a:t>“测测你的心理年龄”、“测测你前世是谁”</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测试时 输入的姓名、生日、手机号码等，会存入后台，对其梳理，有可能拼凑出完整个人信息。</a:t>
            </a:r>
            <a:endParaRPr lang="en-US" altLang="zh-CN" sz="1600" dirty="0">
              <a:latin typeface="微软雅黑" panose="020B0503020204020204" pitchFamily="34" charset="-122"/>
              <a:ea typeface="微软雅黑" panose="020B0503020204020204" pitchFamily="34" charset="-122"/>
            </a:endParaRPr>
          </a:p>
        </p:txBody>
      </p:sp>
      <p:cxnSp>
        <p:nvCxnSpPr>
          <p:cNvPr id="23" name="直接连接符 22">
            <a:extLst>
              <a:ext uri="{FF2B5EF4-FFF2-40B4-BE49-F238E27FC236}">
                <a16:creationId xmlns:a16="http://schemas.microsoft.com/office/drawing/2014/main" id="{7473A308-03E9-470D-A69C-4E8C21DBAC9C}"/>
              </a:ext>
            </a:extLst>
          </p:cNvPr>
          <p:cNvCxnSpPr>
            <a:cxnSpLocks/>
          </p:cNvCxnSpPr>
          <p:nvPr/>
        </p:nvCxnSpPr>
        <p:spPr>
          <a:xfrm flipH="1">
            <a:off x="6757970" y="4072768"/>
            <a:ext cx="388659" cy="767123"/>
          </a:xfrm>
          <a:prstGeom prst="line">
            <a:avLst/>
          </a:prstGeom>
          <a:ln w="190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926EF653-F332-471A-9282-355FC890B672}"/>
              </a:ext>
            </a:extLst>
          </p:cNvPr>
          <p:cNvSpPr/>
          <p:nvPr/>
        </p:nvSpPr>
        <p:spPr>
          <a:xfrm>
            <a:off x="833434" y="4036086"/>
            <a:ext cx="867057" cy="86705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内容占位符 2">
            <a:extLst>
              <a:ext uri="{FF2B5EF4-FFF2-40B4-BE49-F238E27FC236}">
                <a16:creationId xmlns:a16="http://schemas.microsoft.com/office/drawing/2014/main" id="{18A80AED-6AB1-4D57-B76E-69F461AA56DD}"/>
              </a:ext>
            </a:extLst>
          </p:cNvPr>
          <p:cNvSpPr txBox="1">
            <a:spLocks/>
          </p:cNvSpPr>
          <p:nvPr/>
        </p:nvSpPr>
        <p:spPr>
          <a:xfrm>
            <a:off x="1800378" y="4007375"/>
            <a:ext cx="545354" cy="416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000" dirty="0">
                <a:solidFill>
                  <a:srgbClr val="FF0000"/>
                </a:solidFill>
                <a:latin typeface="微软雅黑" panose="020B0503020204020204" pitchFamily="34" charset="-122"/>
                <a:ea typeface="微软雅黑" panose="020B0503020204020204" pitchFamily="34" charset="-122"/>
              </a:rPr>
              <a:t>03</a:t>
            </a:r>
          </a:p>
        </p:txBody>
      </p:sp>
      <p:sp>
        <p:nvSpPr>
          <p:cNvPr id="30" name="内容占位符 2">
            <a:extLst>
              <a:ext uri="{FF2B5EF4-FFF2-40B4-BE49-F238E27FC236}">
                <a16:creationId xmlns:a16="http://schemas.microsoft.com/office/drawing/2014/main" id="{7B085F7A-90EF-47C3-9286-126327021E82}"/>
              </a:ext>
            </a:extLst>
          </p:cNvPr>
          <p:cNvSpPr txBox="1">
            <a:spLocks/>
          </p:cNvSpPr>
          <p:nvPr/>
        </p:nvSpPr>
        <p:spPr>
          <a:xfrm>
            <a:off x="2345732" y="4072767"/>
            <a:ext cx="3475861" cy="229703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3500" dirty="0">
                <a:solidFill>
                  <a:srgbClr val="FF0000"/>
                </a:solidFill>
                <a:latin typeface="微软雅黑" panose="020B0503020204020204" pitchFamily="34" charset="-122"/>
                <a:ea typeface="微软雅黑" panose="020B0503020204020204" pitchFamily="34" charset="-122"/>
              </a:rPr>
              <a:t>不要随意扫描二维码</a:t>
            </a:r>
            <a:endParaRPr lang="en-US" altLang="zh-CN" sz="3500" dirty="0">
              <a:solidFill>
                <a:srgbClr val="FF0000"/>
              </a:solidFill>
              <a:latin typeface="微软雅黑" panose="020B0503020204020204" pitchFamily="34" charset="-122"/>
              <a:ea typeface="微软雅黑" panose="020B0503020204020204" pitchFamily="34" charset="-122"/>
            </a:endParaRPr>
          </a:p>
          <a:p>
            <a:pPr>
              <a:lnSpc>
                <a:spcPct val="120000"/>
              </a:lnSpc>
            </a:pPr>
            <a:r>
              <a:rPr lang="zh-CN" altLang="en-US" sz="2900" dirty="0">
                <a:latin typeface="+mn-ea"/>
              </a:rPr>
              <a:t>不要见“码”就扫，对于街头及网上发布的不明来历的二维码需要提高警惕。</a:t>
            </a:r>
            <a:endParaRPr lang="en-US" altLang="zh-CN" sz="2900" dirty="0">
              <a:latin typeface="+mn-ea"/>
            </a:endParaRPr>
          </a:p>
          <a:p>
            <a:pPr>
              <a:lnSpc>
                <a:spcPct val="120000"/>
              </a:lnSpc>
            </a:pPr>
            <a:r>
              <a:rPr lang="zh-CN" altLang="en-US" sz="2900" dirty="0">
                <a:latin typeface="+mn-ea"/>
              </a:rPr>
              <a:t>扫描二维码后，应仔细检查页面上的所有文字，如需安装新的应用程序时，则不要轻易安装。</a:t>
            </a:r>
            <a:endParaRPr lang="en-US" altLang="zh-CN" sz="2900" dirty="0">
              <a:latin typeface="+mn-ea"/>
            </a:endParaRPr>
          </a:p>
        </p:txBody>
      </p:sp>
      <p:cxnSp>
        <p:nvCxnSpPr>
          <p:cNvPr id="31" name="直接连接符 30">
            <a:extLst>
              <a:ext uri="{FF2B5EF4-FFF2-40B4-BE49-F238E27FC236}">
                <a16:creationId xmlns:a16="http://schemas.microsoft.com/office/drawing/2014/main" id="{9E1D1C99-5B11-44E2-BE05-A8DD491E5677}"/>
              </a:ext>
            </a:extLst>
          </p:cNvPr>
          <p:cNvCxnSpPr>
            <a:cxnSpLocks/>
          </p:cNvCxnSpPr>
          <p:nvPr/>
        </p:nvCxnSpPr>
        <p:spPr>
          <a:xfrm flipH="1">
            <a:off x="1918681" y="4072767"/>
            <a:ext cx="388659" cy="767123"/>
          </a:xfrm>
          <a:prstGeom prst="line">
            <a:avLst/>
          </a:prstGeom>
          <a:ln w="190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F580AF47-BC8E-4313-BCEA-65E10B003058}"/>
              </a:ext>
            </a:extLst>
          </p:cNvPr>
          <p:cNvPicPr>
            <a:picLocks noChangeAspect="1"/>
          </p:cNvPicPr>
          <p:nvPr/>
        </p:nvPicPr>
        <p:blipFill>
          <a:blip r:embed="rId3"/>
          <a:stretch>
            <a:fillRect/>
          </a:stretch>
        </p:blipFill>
        <p:spPr>
          <a:xfrm>
            <a:off x="1035488" y="4242736"/>
            <a:ext cx="450471" cy="453759"/>
          </a:xfrm>
          <a:prstGeom prst="rect">
            <a:avLst/>
          </a:prstGeom>
        </p:spPr>
      </p:pic>
      <p:pic>
        <p:nvPicPr>
          <p:cNvPr id="34" name="Picture 21">
            <a:extLst>
              <a:ext uri="{FF2B5EF4-FFF2-40B4-BE49-F238E27FC236}">
                <a16:creationId xmlns:a16="http://schemas.microsoft.com/office/drawing/2014/main" id="{B42CAC1E-9480-43CE-AE82-6306BE6D4BEA}"/>
              </a:ext>
            </a:extLst>
          </p:cNvPr>
          <p:cNvPicPr>
            <a:picLocks noChangeAspect="1" noChangeArrowheads="1"/>
          </p:cNvPicPr>
          <p:nvPr/>
        </p:nvPicPr>
        <p:blipFill>
          <a:blip r:embed="rId4">
            <a:duotone>
              <a:prstClr val="black"/>
              <a:schemeClr val="tx2">
                <a:tint val="45000"/>
                <a:satMod val="400000"/>
              </a:schemeClr>
            </a:duotone>
            <a:lum bright="-40000"/>
            <a:extLst>
              <a:ext uri="{28A0092B-C50C-407E-A947-70E740481C1C}">
                <a14:useLocalDpi xmlns:a14="http://schemas.microsoft.com/office/drawing/2010/main"/>
              </a:ext>
            </a:extLst>
          </a:blip>
          <a:srcRect/>
          <a:stretch>
            <a:fillRect/>
          </a:stretch>
        </p:blipFill>
        <p:spPr bwMode="auto">
          <a:xfrm>
            <a:off x="5891582" y="4140321"/>
            <a:ext cx="432184" cy="56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标题 2">
            <a:extLst>
              <a:ext uri="{FF2B5EF4-FFF2-40B4-BE49-F238E27FC236}">
                <a16:creationId xmlns:a16="http://schemas.microsoft.com/office/drawing/2014/main" id="{7336D243-2605-427A-B8BE-E462022CC64D}"/>
              </a:ext>
            </a:extLst>
          </p:cNvPr>
          <p:cNvSpPr txBox="1">
            <a:spLocks/>
          </p:cNvSpPr>
          <p:nvPr/>
        </p:nvSpPr>
        <p:spPr>
          <a:xfrm>
            <a:off x="595952" y="739445"/>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t>防范措施</a:t>
            </a:r>
            <a:r>
              <a:rPr lang="en-US" altLang="zh-CN" sz="3600" dirty="0"/>
              <a:t>-</a:t>
            </a:r>
            <a:r>
              <a:rPr lang="zh-CN" altLang="en-US" sz="2400" dirty="0"/>
              <a:t>移动安全</a:t>
            </a:r>
            <a:endParaRPr lang="zh-CN" altLang="en-US" sz="3600" dirty="0"/>
          </a:p>
        </p:txBody>
      </p:sp>
    </p:spTree>
    <p:extLst>
      <p:ext uri="{BB962C8B-B14F-4D97-AF65-F5344CB8AC3E}">
        <p14:creationId xmlns:p14="http://schemas.microsoft.com/office/powerpoint/2010/main" val="3046302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D3E0A82-F691-44F4-B490-6F57D4203F51}"/>
              </a:ext>
            </a:extLst>
          </p:cNvPr>
          <p:cNvSpPr txBox="1">
            <a:spLocks/>
          </p:cNvSpPr>
          <p:nvPr/>
        </p:nvSpPr>
        <p:spPr>
          <a:xfrm>
            <a:off x="1282534" y="1636737"/>
            <a:ext cx="4351222" cy="34747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zh-CN" altLang="en-US" sz="2000" b="1" dirty="0">
                <a:solidFill>
                  <a:srgbClr val="FF0000"/>
                </a:solidFill>
                <a:latin typeface="微软雅黑" panose="020B0503020204020204" pitchFamily="34" charset="-122"/>
                <a:ea typeface="微软雅黑" panose="020B0503020204020204" pitchFamily="34" charset="-122"/>
              </a:rPr>
              <a:t>我国</a:t>
            </a:r>
            <a:r>
              <a:rPr lang="en-US" altLang="zh-CN" sz="2000" b="1" dirty="0">
                <a:solidFill>
                  <a:srgbClr val="FF0000"/>
                </a:solidFill>
                <a:latin typeface="微软雅黑" panose="020B0503020204020204" pitchFamily="34" charset="-122"/>
                <a:ea typeface="微软雅黑" panose="020B0503020204020204" pitchFamily="34" charset="-122"/>
              </a:rPr>
              <a:t>WIFI</a:t>
            </a:r>
            <a:r>
              <a:rPr lang="zh-CN" altLang="en-US" sz="2000" b="1" dirty="0">
                <a:solidFill>
                  <a:srgbClr val="FF0000"/>
                </a:solidFill>
                <a:latin typeface="微软雅黑" panose="020B0503020204020204" pitchFamily="34" charset="-122"/>
                <a:ea typeface="微软雅黑" panose="020B0503020204020204" pitchFamily="34" charset="-122"/>
              </a:rPr>
              <a:t>使用现状</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0" indent="0">
              <a:lnSpc>
                <a:spcPts val="2560"/>
              </a:lnSpc>
              <a:buClr>
                <a:srgbClr val="92D050"/>
              </a:buClr>
              <a:buNone/>
            </a:pPr>
            <a:r>
              <a:rPr lang="en-US" altLang="zh-CN" sz="1600" dirty="0">
                <a:latin typeface="+mn-ea"/>
              </a:rPr>
              <a:t>2017 </a:t>
            </a:r>
            <a:r>
              <a:rPr lang="zh-CN" altLang="en-US" sz="1600" dirty="0">
                <a:latin typeface="+mn-ea"/>
              </a:rPr>
              <a:t>年公共 </a:t>
            </a:r>
            <a:r>
              <a:rPr lang="en-US" altLang="zh-CN" sz="1600" dirty="0" err="1">
                <a:latin typeface="+mn-ea"/>
              </a:rPr>
              <a:t>WiFi</a:t>
            </a:r>
            <a:r>
              <a:rPr lang="en-US" altLang="zh-CN" sz="1600" dirty="0">
                <a:latin typeface="+mn-ea"/>
              </a:rPr>
              <a:t> </a:t>
            </a:r>
            <a:r>
              <a:rPr lang="zh-CN" altLang="en-US" sz="1600" dirty="0">
                <a:latin typeface="+mn-ea"/>
              </a:rPr>
              <a:t>总数超过 </a:t>
            </a:r>
            <a:r>
              <a:rPr lang="en-US" altLang="zh-CN" sz="1600" dirty="0">
                <a:latin typeface="+mn-ea"/>
              </a:rPr>
              <a:t>3.36 </a:t>
            </a:r>
            <a:r>
              <a:rPr lang="zh-CN" altLang="en-US" sz="1600" dirty="0">
                <a:latin typeface="+mn-ea"/>
              </a:rPr>
              <a:t>亿，，手机网民已超过</a:t>
            </a:r>
            <a:r>
              <a:rPr lang="en-US" altLang="zh-CN" sz="1600" dirty="0">
                <a:solidFill>
                  <a:srgbClr val="FF0000"/>
                </a:solidFill>
                <a:latin typeface="+mn-ea"/>
              </a:rPr>
              <a:t>7.88</a:t>
            </a:r>
            <a:r>
              <a:rPr lang="zh-CN" altLang="en-US" sz="1600" dirty="0">
                <a:latin typeface="+mn-ea"/>
              </a:rPr>
              <a:t>亿。值得注意的是，其中</a:t>
            </a:r>
            <a:r>
              <a:rPr lang="en-US" altLang="zh-CN" sz="1600" dirty="0">
                <a:solidFill>
                  <a:srgbClr val="FF0000"/>
                </a:solidFill>
                <a:latin typeface="+mn-ea"/>
              </a:rPr>
              <a:t>92%</a:t>
            </a:r>
            <a:r>
              <a:rPr lang="zh-CN" altLang="en-US" sz="1600" dirty="0">
                <a:latin typeface="+mn-ea"/>
              </a:rPr>
              <a:t>的手机网民使用</a:t>
            </a:r>
            <a:r>
              <a:rPr lang="en-US" altLang="zh-CN" sz="1600" dirty="0" err="1">
                <a:solidFill>
                  <a:srgbClr val="FF0000"/>
                </a:solidFill>
                <a:latin typeface="+mn-ea"/>
              </a:rPr>
              <a:t>WiFi</a:t>
            </a:r>
            <a:r>
              <a:rPr lang="zh-CN" altLang="en-US" sz="1600" dirty="0">
                <a:latin typeface="+mn-ea"/>
              </a:rPr>
              <a:t>接入互联网，平均每天每人连接</a:t>
            </a:r>
            <a:r>
              <a:rPr lang="en-US" altLang="zh-CN" sz="1600" dirty="0" err="1">
                <a:latin typeface="+mn-ea"/>
              </a:rPr>
              <a:t>WiFi</a:t>
            </a:r>
            <a:r>
              <a:rPr lang="zh-CN" altLang="en-US" sz="1600" dirty="0">
                <a:latin typeface="+mn-ea"/>
              </a:rPr>
              <a:t>时长</a:t>
            </a:r>
            <a:r>
              <a:rPr lang="en-US" altLang="zh-CN" sz="1600" dirty="0">
                <a:latin typeface="+mn-ea"/>
              </a:rPr>
              <a:t>1.1</a:t>
            </a:r>
            <a:r>
              <a:rPr lang="zh-CN" altLang="en-US" sz="1600" dirty="0">
                <a:latin typeface="+mn-ea"/>
              </a:rPr>
              <a:t>小时。由此可见，</a:t>
            </a:r>
            <a:r>
              <a:rPr lang="en-US" altLang="zh-CN" sz="1600" dirty="0" err="1">
                <a:latin typeface="+mn-ea"/>
              </a:rPr>
              <a:t>WiFi</a:t>
            </a:r>
            <a:r>
              <a:rPr lang="zh-CN" altLang="en-US" sz="1600" dirty="0">
                <a:latin typeface="+mn-ea"/>
              </a:rPr>
              <a:t>已经成为民众日常生活中不可或缺的一部分</a:t>
            </a:r>
            <a:r>
              <a:rPr lang="zh-CN" altLang="en-US" sz="1600" dirty="0"/>
              <a:t>。</a:t>
            </a:r>
            <a:endParaRPr lang="en-US" altLang="zh-CN" sz="1600" dirty="0">
              <a:latin typeface="+mn-ea"/>
            </a:endParaRPr>
          </a:p>
        </p:txBody>
      </p:sp>
      <p:cxnSp>
        <p:nvCxnSpPr>
          <p:cNvPr id="5" name="直接连接符 4">
            <a:extLst>
              <a:ext uri="{FF2B5EF4-FFF2-40B4-BE49-F238E27FC236}">
                <a16:creationId xmlns:a16="http://schemas.microsoft.com/office/drawing/2014/main" id="{DE6B962D-4F05-4510-9662-9B06BCEA1C99}"/>
              </a:ext>
            </a:extLst>
          </p:cNvPr>
          <p:cNvCxnSpPr>
            <a:cxnSpLocks/>
          </p:cNvCxnSpPr>
          <p:nvPr/>
        </p:nvCxnSpPr>
        <p:spPr>
          <a:xfrm flipH="1">
            <a:off x="1331963" y="2174780"/>
            <a:ext cx="4113797" cy="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AC06EA2E-33D9-4EED-8223-06283916ED32}"/>
              </a:ext>
            </a:extLst>
          </p:cNvPr>
          <p:cNvSpPr/>
          <p:nvPr/>
        </p:nvSpPr>
        <p:spPr>
          <a:xfrm>
            <a:off x="1314022" y="4537088"/>
            <a:ext cx="1094613" cy="108836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p>
        </p:txBody>
      </p:sp>
      <p:sp>
        <p:nvSpPr>
          <p:cNvPr id="7" name="矩形 6">
            <a:extLst>
              <a:ext uri="{FF2B5EF4-FFF2-40B4-BE49-F238E27FC236}">
                <a16:creationId xmlns:a16="http://schemas.microsoft.com/office/drawing/2014/main" id="{A65C90AA-A4CB-48B4-B700-D1BD7B128ABA}"/>
              </a:ext>
            </a:extLst>
          </p:cNvPr>
          <p:cNvSpPr/>
          <p:nvPr/>
        </p:nvSpPr>
        <p:spPr>
          <a:xfrm>
            <a:off x="2408637" y="4543178"/>
            <a:ext cx="4554734" cy="108836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p>
        </p:txBody>
      </p:sp>
      <p:sp>
        <p:nvSpPr>
          <p:cNvPr id="8" name="Rectangle 24">
            <a:extLst>
              <a:ext uri="{FF2B5EF4-FFF2-40B4-BE49-F238E27FC236}">
                <a16:creationId xmlns:a16="http://schemas.microsoft.com/office/drawing/2014/main" id="{311CBBA1-145F-458E-BCB8-44A9CACAC6EF}"/>
              </a:ext>
            </a:extLst>
          </p:cNvPr>
          <p:cNvSpPr>
            <a:spLocks noChangeArrowheads="1"/>
          </p:cNvSpPr>
          <p:nvPr/>
        </p:nvSpPr>
        <p:spPr bwMode="auto">
          <a:xfrm>
            <a:off x="2547243" y="4661333"/>
            <a:ext cx="436271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Clr>
                <a:srgbClr val="92D050"/>
              </a:buClr>
            </a:pPr>
            <a:r>
              <a:rPr lang="en-US" altLang="zh-CN" sz="1400" dirty="0"/>
              <a:t>《</a:t>
            </a:r>
            <a:r>
              <a:rPr lang="zh-CN" altLang="en-US" sz="1400" dirty="0"/>
              <a:t>公众网络安全意识调查报告</a:t>
            </a:r>
            <a:r>
              <a:rPr lang="en-US" altLang="zh-CN" sz="1400" dirty="0"/>
              <a:t>》</a:t>
            </a:r>
            <a:r>
              <a:rPr lang="zh-CN" altLang="en-US" sz="1400" dirty="0"/>
              <a:t>显示，有高达</a:t>
            </a:r>
            <a:r>
              <a:rPr lang="en-US" altLang="zh-CN" sz="1400" dirty="0"/>
              <a:t>80.21</a:t>
            </a:r>
            <a:r>
              <a:rPr lang="zh-CN" altLang="en-US" sz="1400" dirty="0"/>
              <a:t>％的网友会寻找公共免费</a:t>
            </a:r>
            <a:r>
              <a:rPr lang="en-US" altLang="zh-CN" sz="1400" dirty="0" err="1"/>
              <a:t>WiFi</a:t>
            </a:r>
            <a:r>
              <a:rPr lang="zh-CN" altLang="en-US" sz="1400" dirty="0"/>
              <a:t>，在连接之后浏览网页和使用即时通信工具的用户高达</a:t>
            </a:r>
            <a:r>
              <a:rPr lang="en-US" altLang="zh-CN" sz="1400" dirty="0"/>
              <a:t>45.29</a:t>
            </a:r>
            <a:r>
              <a:rPr lang="zh-CN" altLang="en-US" sz="1400" dirty="0"/>
              <a:t>％，还有</a:t>
            </a:r>
            <a:r>
              <a:rPr lang="en-US" altLang="zh-CN" sz="1400" dirty="0"/>
              <a:t>38.96</a:t>
            </a:r>
            <a:r>
              <a:rPr lang="zh-CN" altLang="en-US" sz="1400" dirty="0"/>
              <a:t>％的用户会进行网上支付等金融操作</a:t>
            </a:r>
            <a:endParaRPr lang="en-US" altLang="zh-CN" sz="1400" dirty="0"/>
          </a:p>
        </p:txBody>
      </p:sp>
      <p:sp>
        <p:nvSpPr>
          <p:cNvPr id="9" name="Freeform 10">
            <a:extLst>
              <a:ext uri="{FF2B5EF4-FFF2-40B4-BE49-F238E27FC236}">
                <a16:creationId xmlns:a16="http://schemas.microsoft.com/office/drawing/2014/main" id="{D1BAB86A-832E-45A6-B2CB-ADA7C66B5855}"/>
              </a:ext>
            </a:extLst>
          </p:cNvPr>
          <p:cNvSpPr>
            <a:spLocks noEditPoints="1"/>
          </p:cNvSpPr>
          <p:nvPr/>
        </p:nvSpPr>
        <p:spPr bwMode="auto">
          <a:xfrm>
            <a:off x="1566631" y="4689660"/>
            <a:ext cx="582731" cy="783220"/>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pic>
        <p:nvPicPr>
          <p:cNvPr id="10" name="Picture 5">
            <a:extLst>
              <a:ext uri="{FF2B5EF4-FFF2-40B4-BE49-F238E27FC236}">
                <a16:creationId xmlns:a16="http://schemas.microsoft.com/office/drawing/2014/main" id="{5F4160E4-CB41-49D3-9141-8E1540362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913" y="1765736"/>
            <a:ext cx="4275478" cy="3865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buClr>
                <a:srgbClr val="FF0000"/>
              </a:buClr>
              <a:buFont typeface="Wingdings" panose="05000000000000000000" pitchFamily="2" charset="2"/>
              <a:buChar char="p"/>
            </a:pPr>
            <a:r>
              <a:rPr lang="en-US" altLang="zh-CN" sz="3600" dirty="0"/>
              <a:t>WIFI</a:t>
            </a:r>
            <a:r>
              <a:rPr lang="zh-CN" altLang="en-US" sz="3600" dirty="0"/>
              <a:t>安全</a:t>
            </a:r>
          </a:p>
        </p:txBody>
      </p:sp>
    </p:spTree>
    <p:extLst>
      <p:ext uri="{BB962C8B-B14F-4D97-AF65-F5344CB8AC3E}">
        <p14:creationId xmlns:p14="http://schemas.microsoft.com/office/powerpoint/2010/main" val="30861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11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53" presetClass="entr" presetSubtype="16" fill="hold" grpId="0" nodeType="withEffect">
                                  <p:stCondLst>
                                    <p:cond delay="130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22" presetClass="entr" presetSubtype="8" fill="hold" grpId="0" nodeType="withEffect">
                                  <p:stCondLst>
                                    <p:cond delay="16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12" presetClass="entr" presetSubtype="2" fill="hold" grpId="0" nodeType="withEffect">
                                  <p:stCondLst>
                                    <p:cond delay="160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p:tgtEl>
                                          <p:spTgt spid="8"/>
                                        </p:tgtEl>
                                        <p:attrNameLst>
                                          <p:attrName>ppt_x</p:attrName>
                                        </p:attrNameLst>
                                      </p:cBhvr>
                                      <p:tavLst>
                                        <p:tav tm="0">
                                          <p:val>
                                            <p:strVal val="#ppt_x+#ppt_w*1.125000"/>
                                          </p:val>
                                        </p:tav>
                                        <p:tav tm="100000">
                                          <p:val>
                                            <p:strVal val="#ppt_x"/>
                                          </p:val>
                                        </p:tav>
                                      </p:tavLst>
                                    </p:anim>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9675495" y="1152188"/>
            <a:ext cx="2325403" cy="1384791"/>
          </a:xfrm>
          <a:prstGeom prst="rect">
            <a:avLst/>
          </a:prstGeom>
        </p:spPr>
      </p:pic>
      <p:sp>
        <p:nvSpPr>
          <p:cNvPr id="5" name="内容占位符 4"/>
          <p:cNvSpPr txBox="1">
            <a:spLocks/>
          </p:cNvSpPr>
          <p:nvPr/>
        </p:nvSpPr>
        <p:spPr>
          <a:xfrm>
            <a:off x="1038899" y="1651153"/>
            <a:ext cx="6845644" cy="5486400"/>
          </a:xfrm>
          <a:prstGeom prst="rect">
            <a:avLst/>
          </a:prstGeom>
        </p:spPr>
        <p:txBody>
          <a:bodyPr/>
          <a:lstStyle>
            <a:lvl1pPr marL="264513" indent="-264513" algn="l" rtl="0" eaLnBrk="1" fontAlgn="base" hangingPunct="1">
              <a:lnSpc>
                <a:spcPct val="100000"/>
              </a:lnSpc>
              <a:spcBef>
                <a:spcPts val="771"/>
              </a:spcBef>
              <a:spcAft>
                <a:spcPct val="0"/>
              </a:spcAft>
              <a:defRPr sz="2468" kern="1200">
                <a:solidFill>
                  <a:srgbClr val="333333"/>
                </a:solidFill>
                <a:latin typeface="微软雅黑" panose="020B0503020204020204" pitchFamily="34" charset="-122"/>
                <a:ea typeface="微软雅黑" panose="020B0503020204020204" pitchFamily="34" charset="-122"/>
                <a:cs typeface="+mn-cs"/>
              </a:defRPr>
            </a:lvl1pPr>
            <a:lvl2pPr marL="352684" algn="l" rtl="0" eaLnBrk="1" fontAlgn="base" hangingPunct="1">
              <a:lnSpc>
                <a:spcPct val="100000"/>
              </a:lnSpc>
              <a:spcBef>
                <a:spcPts val="386"/>
              </a:spcBef>
              <a:spcAft>
                <a:spcPct val="0"/>
              </a:spcAft>
              <a:defRPr sz="1851" kern="1200">
                <a:solidFill>
                  <a:srgbClr val="333333"/>
                </a:solidFill>
                <a:latin typeface="微软雅黑" panose="020B0503020204020204" pitchFamily="34" charset="-122"/>
                <a:ea typeface="微软雅黑" panose="020B0503020204020204" pitchFamily="34" charset="-122"/>
                <a:cs typeface="+mn-cs"/>
              </a:defRPr>
            </a:lvl2pPr>
            <a:lvl3pPr marL="705368" algn="l" rtl="0" eaLnBrk="1" fontAlgn="base" hangingPunct="1">
              <a:lnSpc>
                <a:spcPct val="100000"/>
              </a:lnSpc>
              <a:spcBef>
                <a:spcPts val="386"/>
              </a:spcBef>
              <a:spcAft>
                <a:spcPct val="0"/>
              </a:spcAft>
              <a:defRPr sz="1543" kern="1200">
                <a:solidFill>
                  <a:srgbClr val="333333"/>
                </a:solidFill>
                <a:latin typeface="微软雅黑" panose="020B0503020204020204" pitchFamily="34" charset="-122"/>
                <a:ea typeface="微软雅黑" panose="020B0503020204020204" pitchFamily="34" charset="-122"/>
                <a:cs typeface="+mn-cs"/>
              </a:defRPr>
            </a:lvl3pPr>
            <a:lvl4pPr marL="1058052"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4pPr>
            <a:lvl5pPr marL="1410736"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5pPr>
            <a:lvl6pPr marL="1939762"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6pPr>
            <a:lvl7pPr marL="2292447"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7pPr>
            <a:lvl8pPr marL="2645131"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8pPr>
            <a:lvl9pPr marL="2997815"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9pPr>
          </a:lstStyle>
          <a:p>
            <a:pPr marL="457200" indent="-457200">
              <a:lnSpc>
                <a:spcPct val="120000"/>
              </a:lnSpc>
              <a:buClr>
                <a:srgbClr val="FF0000"/>
              </a:buClr>
              <a:buSzPct val="90000"/>
              <a:buFont typeface="Wingdings" panose="05000000000000000000" pitchFamily="2" charset="2"/>
              <a:buChar char="p"/>
            </a:pPr>
            <a:r>
              <a:rPr lang="zh-CN" altLang="en-US" sz="2800" b="1" dirty="0"/>
              <a:t>钓鱼</a:t>
            </a:r>
            <a:r>
              <a:rPr lang="en-US" altLang="zh-CN" sz="2800" b="1" dirty="0" err="1"/>
              <a:t>WiFi</a:t>
            </a:r>
            <a:r>
              <a:rPr lang="zh-CN" altLang="en-US" sz="2800" b="1" dirty="0"/>
              <a:t>：</a:t>
            </a:r>
            <a:endParaRPr lang="en-US" altLang="zh-CN" sz="2800" b="1" dirty="0"/>
          </a:p>
          <a:p>
            <a:pPr marL="0" indent="0">
              <a:lnSpc>
                <a:spcPct val="120000"/>
              </a:lnSpc>
              <a:buClr>
                <a:srgbClr val="FF0000"/>
              </a:buClr>
            </a:pPr>
            <a:r>
              <a:rPr lang="en-US" altLang="zh-CN" dirty="0"/>
              <a:t>	</a:t>
            </a:r>
            <a:r>
              <a:rPr lang="zh-CN" altLang="en-US" dirty="0"/>
              <a:t>在繁华的街道设立名字叫做“</a:t>
            </a:r>
            <a:r>
              <a:rPr lang="en-US" altLang="zh-CN" dirty="0"/>
              <a:t>CMCC</a:t>
            </a:r>
            <a:r>
              <a:rPr lang="zh-CN" altLang="en-US" dirty="0"/>
              <a:t>”、“</a:t>
            </a:r>
            <a:r>
              <a:rPr lang="en-US" altLang="zh-CN" dirty="0"/>
              <a:t>KFC</a:t>
            </a:r>
            <a:r>
              <a:rPr lang="zh-CN" altLang="en-US" dirty="0"/>
              <a:t>”的</a:t>
            </a:r>
            <a:r>
              <a:rPr lang="en-US" altLang="zh-CN" dirty="0" err="1"/>
              <a:t>WiFi</a:t>
            </a:r>
            <a:r>
              <a:rPr lang="zh-CN" altLang="en-US" dirty="0"/>
              <a:t>热点</a:t>
            </a:r>
            <a:endParaRPr lang="en-US" altLang="zh-CN" dirty="0"/>
          </a:p>
          <a:p>
            <a:pPr marL="457200" indent="-457200">
              <a:lnSpc>
                <a:spcPct val="150000"/>
              </a:lnSpc>
              <a:buClr>
                <a:srgbClr val="FF0000"/>
              </a:buClr>
              <a:buSzPct val="90000"/>
              <a:buFont typeface="Wingdings" panose="05000000000000000000" pitchFamily="2" charset="2"/>
              <a:buChar char="p"/>
            </a:pPr>
            <a:r>
              <a:rPr lang="en-US" altLang="zh-CN" sz="2800" b="1" dirty="0"/>
              <a:t>Karma</a:t>
            </a:r>
            <a:r>
              <a:rPr lang="zh-CN" altLang="en-US" sz="2800" b="1" dirty="0"/>
              <a:t>：</a:t>
            </a:r>
            <a:endParaRPr lang="en-US" altLang="zh-CN" sz="2800" b="1" dirty="0"/>
          </a:p>
          <a:p>
            <a:pPr marL="0" indent="0">
              <a:lnSpc>
                <a:spcPct val="120000"/>
              </a:lnSpc>
              <a:buClr>
                <a:srgbClr val="FF0000"/>
              </a:buClr>
            </a:pPr>
            <a:r>
              <a:rPr lang="en-US" altLang="zh-CN" dirty="0"/>
              <a:t>	</a:t>
            </a:r>
            <a:r>
              <a:rPr lang="zh-CN" altLang="en-US" dirty="0"/>
              <a:t>伪装成受害设备以前连接过的公开</a:t>
            </a:r>
            <a:r>
              <a:rPr lang="en-US" altLang="zh-CN" dirty="0" err="1"/>
              <a:t>WiFi</a:t>
            </a:r>
            <a:r>
              <a:rPr lang="zh-CN" altLang="en-US" dirty="0"/>
              <a:t>热点。</a:t>
            </a:r>
            <a:endParaRPr lang="en-US" altLang="zh-CN" dirty="0"/>
          </a:p>
          <a:p>
            <a:pPr marL="0" indent="0"/>
            <a:endParaRPr lang="en-US" altLang="zh-CN" dirty="0"/>
          </a:p>
          <a:p>
            <a:pPr marL="0" indent="0"/>
            <a:endParaRPr lang="en-US" altLang="zh-CN" dirty="0"/>
          </a:p>
          <a:p>
            <a:pPr marL="0" indent="0"/>
            <a:endParaRPr lang="en-US" altLang="zh-CN"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950" y="3690988"/>
            <a:ext cx="3116707" cy="2302900"/>
          </a:xfrm>
          <a:prstGeom prst="rect">
            <a:avLst/>
          </a:prstGeom>
        </p:spPr>
      </p:pic>
      <p:sp>
        <p:nvSpPr>
          <p:cNvPr id="7"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solidFill>
                  <a:schemeClr val="tx1"/>
                </a:solidFill>
              </a:rPr>
              <a:t>利用</a:t>
            </a:r>
            <a:r>
              <a:rPr lang="en-US" altLang="zh-CN" sz="3600" dirty="0">
                <a:solidFill>
                  <a:schemeClr val="tx1"/>
                </a:solidFill>
              </a:rPr>
              <a:t>WIFI</a:t>
            </a:r>
            <a:r>
              <a:rPr lang="zh-CN" altLang="en-US" sz="3600" dirty="0">
                <a:solidFill>
                  <a:schemeClr val="tx1"/>
                </a:solidFill>
              </a:rPr>
              <a:t>可以做什么？</a:t>
            </a:r>
            <a:endParaRPr lang="zh-CN" altLang="en-US" sz="3600" dirty="0"/>
          </a:p>
        </p:txBody>
      </p:sp>
    </p:spTree>
    <p:extLst>
      <p:ext uri="{BB962C8B-B14F-4D97-AF65-F5344CB8AC3E}">
        <p14:creationId xmlns:p14="http://schemas.microsoft.com/office/powerpoint/2010/main" val="2382287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txBox="1">
            <a:spLocks/>
          </p:cNvSpPr>
          <p:nvPr/>
        </p:nvSpPr>
        <p:spPr>
          <a:xfrm>
            <a:off x="831573" y="1224950"/>
            <a:ext cx="10808044" cy="5486400"/>
          </a:xfrm>
          <a:prstGeom prst="rect">
            <a:avLst/>
          </a:prstGeom>
        </p:spPr>
        <p:txBody>
          <a:bodyPr/>
          <a:lstStyle>
            <a:lvl1pPr marL="264513" indent="-264513" algn="l" rtl="0" eaLnBrk="1" fontAlgn="base" hangingPunct="1">
              <a:lnSpc>
                <a:spcPct val="100000"/>
              </a:lnSpc>
              <a:spcBef>
                <a:spcPts val="771"/>
              </a:spcBef>
              <a:spcAft>
                <a:spcPct val="0"/>
              </a:spcAft>
              <a:defRPr sz="2468" kern="1200">
                <a:solidFill>
                  <a:srgbClr val="333333"/>
                </a:solidFill>
                <a:latin typeface="微软雅黑" panose="020B0503020204020204" pitchFamily="34" charset="-122"/>
                <a:ea typeface="微软雅黑" panose="020B0503020204020204" pitchFamily="34" charset="-122"/>
                <a:cs typeface="+mn-cs"/>
              </a:defRPr>
            </a:lvl1pPr>
            <a:lvl2pPr marL="352684" algn="l" rtl="0" eaLnBrk="1" fontAlgn="base" hangingPunct="1">
              <a:lnSpc>
                <a:spcPct val="100000"/>
              </a:lnSpc>
              <a:spcBef>
                <a:spcPts val="386"/>
              </a:spcBef>
              <a:spcAft>
                <a:spcPct val="0"/>
              </a:spcAft>
              <a:defRPr sz="1851" kern="1200">
                <a:solidFill>
                  <a:srgbClr val="333333"/>
                </a:solidFill>
                <a:latin typeface="微软雅黑" panose="020B0503020204020204" pitchFamily="34" charset="-122"/>
                <a:ea typeface="微软雅黑" panose="020B0503020204020204" pitchFamily="34" charset="-122"/>
                <a:cs typeface="+mn-cs"/>
              </a:defRPr>
            </a:lvl2pPr>
            <a:lvl3pPr marL="705368" algn="l" rtl="0" eaLnBrk="1" fontAlgn="base" hangingPunct="1">
              <a:lnSpc>
                <a:spcPct val="100000"/>
              </a:lnSpc>
              <a:spcBef>
                <a:spcPts val="386"/>
              </a:spcBef>
              <a:spcAft>
                <a:spcPct val="0"/>
              </a:spcAft>
              <a:defRPr sz="1543" kern="1200">
                <a:solidFill>
                  <a:srgbClr val="333333"/>
                </a:solidFill>
                <a:latin typeface="微软雅黑" panose="020B0503020204020204" pitchFamily="34" charset="-122"/>
                <a:ea typeface="微软雅黑" panose="020B0503020204020204" pitchFamily="34" charset="-122"/>
                <a:cs typeface="+mn-cs"/>
              </a:defRPr>
            </a:lvl3pPr>
            <a:lvl4pPr marL="1058052"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4pPr>
            <a:lvl5pPr marL="1410736"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5pPr>
            <a:lvl6pPr marL="1939762"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6pPr>
            <a:lvl7pPr marL="2292447"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7pPr>
            <a:lvl8pPr marL="2645131"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8pPr>
            <a:lvl9pPr marL="2997815"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9pPr>
          </a:lstStyle>
          <a:p>
            <a:pPr marL="457200" indent="-457200">
              <a:lnSpc>
                <a:spcPct val="120000"/>
              </a:lnSpc>
              <a:buClr>
                <a:srgbClr val="FF0000"/>
              </a:buClr>
              <a:buSzPct val="90000"/>
              <a:buFont typeface="Wingdings" panose="05000000000000000000" pitchFamily="2" charset="2"/>
              <a:buChar char="p"/>
            </a:pPr>
            <a:r>
              <a:rPr lang="zh-CN" altLang="en-US" sz="2800" b="1" dirty="0"/>
              <a:t>域名劫持：</a:t>
            </a:r>
            <a:endParaRPr lang="en-US" altLang="zh-CN" sz="2800" b="1" dirty="0"/>
          </a:p>
          <a:p>
            <a:pPr marL="0" indent="0">
              <a:lnSpc>
                <a:spcPct val="120000"/>
              </a:lnSpc>
              <a:buClr>
                <a:srgbClr val="FF0000"/>
              </a:buClr>
            </a:pPr>
            <a:r>
              <a:rPr lang="en-US" altLang="zh-CN" sz="2800" b="1" dirty="0"/>
              <a:t>	</a:t>
            </a:r>
            <a:r>
              <a:rPr lang="zh-CN" altLang="en-US" sz="2400" dirty="0"/>
              <a:t>劫持、篡改</a:t>
            </a:r>
            <a:r>
              <a:rPr lang="en-US" altLang="zh-CN" sz="2400" dirty="0"/>
              <a:t>DNS</a:t>
            </a:r>
            <a:r>
              <a:rPr lang="zh-CN" altLang="en-US" sz="2400" dirty="0"/>
              <a:t>查询结果，即使输入正确的网站网址</a:t>
            </a:r>
            <a:endParaRPr lang="en-US" altLang="zh-CN" sz="2400" dirty="0"/>
          </a:p>
          <a:p>
            <a:pPr marL="0" indent="0">
              <a:lnSpc>
                <a:spcPct val="120000"/>
              </a:lnSpc>
              <a:buClr>
                <a:srgbClr val="FF0000"/>
              </a:buClr>
            </a:pPr>
            <a:r>
              <a:rPr lang="en-US" altLang="zh-CN" sz="2400" dirty="0"/>
              <a:t>	</a:t>
            </a:r>
            <a:r>
              <a:rPr lang="zh-CN" altLang="en-US" sz="2400" dirty="0"/>
              <a:t>也会访问攻击者预设的、相似度极高的山寨钓鱼网站</a:t>
            </a:r>
            <a:endParaRPr lang="en-US" altLang="zh-CN" sz="2800" b="1" dirty="0"/>
          </a:p>
          <a:p>
            <a:pPr marL="457200" indent="-457200">
              <a:lnSpc>
                <a:spcPct val="150000"/>
              </a:lnSpc>
              <a:buClr>
                <a:srgbClr val="FF0000"/>
              </a:buClr>
              <a:buSzPct val="90000"/>
              <a:buFont typeface="Wingdings" panose="05000000000000000000" pitchFamily="2" charset="2"/>
              <a:buChar char="p"/>
            </a:pPr>
            <a:r>
              <a:rPr lang="zh-CN" altLang="en-US" sz="2800" b="1" dirty="0"/>
              <a:t>流量劫持：</a:t>
            </a:r>
            <a:endParaRPr lang="en-US" altLang="zh-CN" sz="2800" b="1" dirty="0"/>
          </a:p>
          <a:p>
            <a:pPr marL="0" indent="0">
              <a:lnSpc>
                <a:spcPct val="120000"/>
              </a:lnSpc>
              <a:buClr>
                <a:srgbClr val="FF0000"/>
              </a:buClr>
            </a:pPr>
            <a:r>
              <a:rPr lang="en-US" altLang="zh-CN" sz="2800" b="1" dirty="0"/>
              <a:t>	</a:t>
            </a:r>
            <a:r>
              <a:rPr lang="zh-CN" altLang="en-US" sz="2400" dirty="0"/>
              <a:t>可以监听受害终端发出的数据</a:t>
            </a:r>
            <a:endParaRPr lang="en-US" altLang="zh-CN" sz="2400" dirty="0"/>
          </a:p>
          <a:p>
            <a:pPr marL="0" indent="0">
              <a:lnSpc>
                <a:spcPct val="120000"/>
              </a:lnSpc>
              <a:buClr>
                <a:srgbClr val="FF0000"/>
              </a:buClr>
            </a:pPr>
            <a:r>
              <a:rPr lang="en-US" altLang="zh-CN" sz="2400" dirty="0"/>
              <a:t>	</a:t>
            </a:r>
            <a:r>
              <a:rPr lang="zh-CN" altLang="en-US" sz="2400" dirty="0"/>
              <a:t>可以篡改服务器返回的数据</a:t>
            </a:r>
            <a:endParaRPr lang="en-US" altLang="zh-CN" sz="2400" dirty="0"/>
          </a:p>
          <a:p>
            <a:pPr marL="0" indent="0">
              <a:lnSpc>
                <a:spcPct val="120000"/>
              </a:lnSpc>
            </a:pPr>
            <a:r>
              <a:rPr lang="en-US" altLang="zh-CN" sz="2400" dirty="0"/>
              <a:t>	</a:t>
            </a:r>
            <a:endParaRPr lang="en-US" altLang="zh-CN" sz="1875" dirty="0"/>
          </a:p>
          <a:p>
            <a:pPr marL="0" indent="0">
              <a:lnSpc>
                <a:spcPct val="120000"/>
              </a:lnSpc>
            </a:pPr>
            <a:endParaRPr lang="en-US" altLang="zh-CN" dirty="0"/>
          </a:p>
          <a:p>
            <a:pPr marL="0" indent="0"/>
            <a:endParaRPr lang="en-US" altLang="zh-CN" dirty="0"/>
          </a:p>
          <a:p>
            <a:pPr marL="0" indent="0"/>
            <a:endParaRPr lang="en-US" altLang="zh-CN" dirty="0"/>
          </a:p>
          <a:p>
            <a:pPr marL="0" indent="0"/>
            <a:endParaRPr lang="en-US" altLang="zh-CN" dirty="0"/>
          </a:p>
        </p:txBody>
      </p:sp>
      <p:pic>
        <p:nvPicPr>
          <p:cNvPr id="6" name="图片 5"/>
          <p:cNvPicPr>
            <a:picLocks noChangeAspect="1"/>
          </p:cNvPicPr>
          <p:nvPr/>
        </p:nvPicPr>
        <p:blipFill>
          <a:blip r:embed="rId3"/>
          <a:stretch>
            <a:fillRect/>
          </a:stretch>
        </p:blipFill>
        <p:spPr>
          <a:xfrm>
            <a:off x="7063730" y="3657599"/>
            <a:ext cx="3823915" cy="2286612"/>
          </a:xfrm>
          <a:prstGeom prst="rect">
            <a:avLst/>
          </a:prstGeom>
        </p:spPr>
      </p:pic>
    </p:spTree>
    <p:extLst>
      <p:ext uri="{BB962C8B-B14F-4D97-AF65-F5344CB8AC3E}">
        <p14:creationId xmlns:p14="http://schemas.microsoft.com/office/powerpoint/2010/main" val="295837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E74014F-8A21-49CF-B2A1-FC562828F3D2}"/>
              </a:ext>
            </a:extLst>
          </p:cNvPr>
          <p:cNvSpPr txBox="1">
            <a:spLocks/>
          </p:cNvSpPr>
          <p:nvPr/>
        </p:nvSpPr>
        <p:spPr>
          <a:xfrm>
            <a:off x="2345206" y="1932792"/>
            <a:ext cx="3059723" cy="1416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t>接入公共场所</a:t>
            </a:r>
            <a:r>
              <a:rPr lang="en-US" altLang="zh-CN" sz="1600" dirty="0" err="1"/>
              <a:t>WiFi</a:t>
            </a:r>
            <a:r>
              <a:rPr lang="zh-CN" altLang="en-US" sz="1600" dirty="0"/>
              <a:t>网络时，应向店家确认</a:t>
            </a:r>
            <a:r>
              <a:rPr lang="en-US" altLang="zh-CN" sz="1600" dirty="0" err="1"/>
              <a:t>WiFi</a:t>
            </a:r>
            <a:r>
              <a:rPr lang="zh-CN" altLang="en-US" sz="1600" dirty="0"/>
              <a:t>名称和密码，避免接入未知来源的公共</a:t>
            </a:r>
            <a:r>
              <a:rPr lang="en-US" altLang="zh-CN" sz="1600" dirty="0" err="1"/>
              <a:t>WiFi</a:t>
            </a:r>
            <a:r>
              <a:rPr lang="zh-CN" altLang="en-US" sz="1600" dirty="0"/>
              <a:t>网络</a:t>
            </a:r>
            <a:endParaRPr lang="zh-CN" altLang="en-US" sz="1600"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0F2EFF92-CB70-42D0-B83D-E70A7E467A66}"/>
              </a:ext>
            </a:extLst>
          </p:cNvPr>
          <p:cNvSpPr txBox="1">
            <a:spLocks/>
          </p:cNvSpPr>
          <p:nvPr/>
        </p:nvSpPr>
        <p:spPr>
          <a:xfrm>
            <a:off x="3977741" y="5171536"/>
            <a:ext cx="2426503" cy="14667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t>尽量避免通过公共</a:t>
            </a:r>
            <a:r>
              <a:rPr lang="en-US" altLang="zh-CN" sz="1600" dirty="0" err="1"/>
              <a:t>WiFi</a:t>
            </a:r>
            <a:r>
              <a:rPr lang="zh-CN" altLang="en-US" sz="1600" dirty="0"/>
              <a:t>操作敏感业务，比如网银、购物或收发涉密邮件文件等。</a:t>
            </a:r>
          </a:p>
        </p:txBody>
      </p:sp>
      <p:sp>
        <p:nvSpPr>
          <p:cNvPr id="6" name="内容占位符 2">
            <a:extLst>
              <a:ext uri="{FF2B5EF4-FFF2-40B4-BE49-F238E27FC236}">
                <a16:creationId xmlns:a16="http://schemas.microsoft.com/office/drawing/2014/main" id="{BF5212EB-F285-49FA-93E5-5E5CECEA8656}"/>
              </a:ext>
            </a:extLst>
          </p:cNvPr>
          <p:cNvSpPr txBox="1">
            <a:spLocks/>
          </p:cNvSpPr>
          <p:nvPr/>
        </p:nvSpPr>
        <p:spPr>
          <a:xfrm>
            <a:off x="5694000" y="1932792"/>
            <a:ext cx="2960738" cy="16089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t>不要将手机设置为自动连接</a:t>
            </a:r>
            <a:r>
              <a:rPr lang="en-US" altLang="zh-CN" sz="1600" dirty="0" err="1"/>
              <a:t>WiFi</a:t>
            </a:r>
            <a:r>
              <a:rPr lang="zh-CN" altLang="en-US" sz="1600" dirty="0"/>
              <a:t>网络。</a:t>
            </a:r>
          </a:p>
          <a:p>
            <a:pPr marL="0" indent="0">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4BCBAD04-824C-4747-A49E-D82FE87F6ED6}"/>
              </a:ext>
            </a:extLst>
          </p:cNvPr>
          <p:cNvSpPr txBox="1">
            <a:spLocks/>
          </p:cNvSpPr>
          <p:nvPr/>
        </p:nvSpPr>
        <p:spPr>
          <a:xfrm>
            <a:off x="7511482" y="5171535"/>
            <a:ext cx="2426503" cy="1466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t>不要随意点击</a:t>
            </a:r>
            <a:r>
              <a:rPr lang="en-US" altLang="zh-CN" sz="1600" dirty="0" err="1"/>
              <a:t>WiFi</a:t>
            </a:r>
            <a:r>
              <a:rPr lang="zh-CN" altLang="en-US" sz="1600" dirty="0"/>
              <a:t>下推送的广告、下载链接等</a:t>
            </a:r>
          </a:p>
        </p:txBody>
      </p:sp>
      <p:grpSp>
        <p:nvGrpSpPr>
          <p:cNvPr id="8" name="组合 7">
            <a:extLst>
              <a:ext uri="{FF2B5EF4-FFF2-40B4-BE49-F238E27FC236}">
                <a16:creationId xmlns:a16="http://schemas.microsoft.com/office/drawing/2014/main" id="{0EEDD3E9-3783-458E-9B99-0CA993DD125F}"/>
              </a:ext>
            </a:extLst>
          </p:cNvPr>
          <p:cNvGrpSpPr/>
          <p:nvPr/>
        </p:nvGrpSpPr>
        <p:grpSpPr>
          <a:xfrm>
            <a:off x="2132108" y="3220987"/>
            <a:ext cx="7101830" cy="1854572"/>
            <a:chOff x="2234859" y="2688111"/>
            <a:chExt cx="7101830" cy="1854572"/>
          </a:xfrm>
        </p:grpSpPr>
        <p:grpSp>
          <p:nvGrpSpPr>
            <p:cNvPr id="9" name="组合 8">
              <a:extLst>
                <a:ext uri="{FF2B5EF4-FFF2-40B4-BE49-F238E27FC236}">
                  <a16:creationId xmlns:a16="http://schemas.microsoft.com/office/drawing/2014/main" id="{7B41AB38-B205-4326-A369-312DCF955FCD}"/>
                </a:ext>
              </a:extLst>
            </p:cNvPr>
            <p:cNvGrpSpPr/>
            <p:nvPr/>
          </p:nvGrpSpPr>
          <p:grpSpPr>
            <a:xfrm>
              <a:off x="2234859" y="2688111"/>
              <a:ext cx="1854572" cy="1854572"/>
              <a:chOff x="2234859" y="2688111"/>
              <a:chExt cx="1854572" cy="1854572"/>
            </a:xfrm>
          </p:grpSpPr>
          <p:sp>
            <p:nvSpPr>
              <p:cNvPr id="19" name="KSO_Shape">
                <a:extLst>
                  <a:ext uri="{FF2B5EF4-FFF2-40B4-BE49-F238E27FC236}">
                    <a16:creationId xmlns:a16="http://schemas.microsoft.com/office/drawing/2014/main" id="{14C4D058-F872-4A08-A25B-CA54F3F66D05}"/>
                  </a:ext>
                </a:extLst>
              </p:cNvPr>
              <p:cNvSpPr/>
              <p:nvPr/>
            </p:nvSpPr>
            <p:spPr>
              <a:xfrm rot="2700000">
                <a:off x="2234859" y="2688111"/>
                <a:ext cx="1854572" cy="1854572"/>
              </a:xfrm>
              <a:prstGeom prst="teardrop">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sp>
            <p:nvSpPr>
              <p:cNvPr id="20" name="标题 1">
                <a:extLst>
                  <a:ext uri="{FF2B5EF4-FFF2-40B4-BE49-F238E27FC236}">
                    <a16:creationId xmlns:a16="http://schemas.microsoft.com/office/drawing/2014/main" id="{ABE80EF1-E198-4AC7-BF6C-81A83B679CDF}"/>
                  </a:ext>
                </a:extLst>
              </p:cNvPr>
              <p:cNvSpPr txBox="1">
                <a:spLocks/>
              </p:cNvSpPr>
              <p:nvPr/>
            </p:nvSpPr>
            <p:spPr>
              <a:xfrm>
                <a:off x="2799997" y="3008887"/>
                <a:ext cx="8435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FF0000"/>
                    </a:solidFill>
                    <a:latin typeface="微软雅黑" panose="020B0503020204020204" pitchFamily="34" charset="-122"/>
                    <a:ea typeface="微软雅黑" panose="020B0503020204020204" pitchFamily="34" charset="-122"/>
                  </a:rPr>
                  <a:t>01</a:t>
                </a:r>
                <a:endParaRPr lang="zh-CN" altLang="en-US" sz="4000" dirty="0">
                  <a:solidFill>
                    <a:srgbClr val="FF0000"/>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D536F6BA-E2F6-48E9-A69D-C688930F3E75}"/>
                </a:ext>
              </a:extLst>
            </p:cNvPr>
            <p:cNvGrpSpPr/>
            <p:nvPr/>
          </p:nvGrpSpPr>
          <p:grpSpPr>
            <a:xfrm>
              <a:off x="3951120" y="2688111"/>
              <a:ext cx="1854572" cy="1854572"/>
              <a:chOff x="3951120" y="2688111"/>
              <a:chExt cx="1854572" cy="1854572"/>
            </a:xfrm>
          </p:grpSpPr>
          <p:sp>
            <p:nvSpPr>
              <p:cNvPr id="17" name="KSO_Shape">
                <a:extLst>
                  <a:ext uri="{FF2B5EF4-FFF2-40B4-BE49-F238E27FC236}">
                    <a16:creationId xmlns:a16="http://schemas.microsoft.com/office/drawing/2014/main" id="{EDFF07BA-F940-4D2E-8F8B-A6FED1679732}"/>
                  </a:ext>
                </a:extLst>
              </p:cNvPr>
              <p:cNvSpPr/>
              <p:nvPr/>
            </p:nvSpPr>
            <p:spPr>
              <a:xfrm rot="2700000">
                <a:off x="3951120" y="2688111"/>
                <a:ext cx="1854572" cy="1854572"/>
              </a:xfrm>
              <a:prstGeom prst="teardrop">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8" name="标题 1">
                <a:extLst>
                  <a:ext uri="{FF2B5EF4-FFF2-40B4-BE49-F238E27FC236}">
                    <a16:creationId xmlns:a16="http://schemas.microsoft.com/office/drawing/2014/main" id="{1C59D115-1A6E-4E1E-BA83-33F4432A722C}"/>
                  </a:ext>
                </a:extLst>
              </p:cNvPr>
              <p:cNvSpPr txBox="1">
                <a:spLocks/>
              </p:cNvSpPr>
              <p:nvPr/>
            </p:nvSpPr>
            <p:spPr>
              <a:xfrm>
                <a:off x="4516256" y="3008887"/>
                <a:ext cx="8435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FF0000"/>
                    </a:solidFill>
                    <a:latin typeface="微软雅黑" panose="020B0503020204020204" pitchFamily="34" charset="-122"/>
                    <a:ea typeface="微软雅黑" panose="020B0503020204020204" pitchFamily="34" charset="-122"/>
                  </a:rPr>
                  <a:t>02</a:t>
                </a:r>
                <a:endParaRPr lang="zh-CN" altLang="en-US" sz="4000" dirty="0">
                  <a:solidFill>
                    <a:srgbClr val="FF0000"/>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25E1D928-77BB-43CD-B993-878B5AF6C052}"/>
                </a:ext>
              </a:extLst>
            </p:cNvPr>
            <p:cNvGrpSpPr/>
            <p:nvPr/>
          </p:nvGrpSpPr>
          <p:grpSpPr>
            <a:xfrm>
              <a:off x="5695517" y="2688111"/>
              <a:ext cx="1854572" cy="1854572"/>
              <a:chOff x="5695517" y="2688111"/>
              <a:chExt cx="1854572" cy="1854572"/>
            </a:xfrm>
          </p:grpSpPr>
          <p:sp>
            <p:nvSpPr>
              <p:cNvPr id="15" name="KSO_Shape">
                <a:extLst>
                  <a:ext uri="{FF2B5EF4-FFF2-40B4-BE49-F238E27FC236}">
                    <a16:creationId xmlns:a16="http://schemas.microsoft.com/office/drawing/2014/main" id="{E8F8216C-98E4-4DDA-8B33-9C79381EE0D7}"/>
                  </a:ext>
                </a:extLst>
              </p:cNvPr>
              <p:cNvSpPr/>
              <p:nvPr/>
            </p:nvSpPr>
            <p:spPr>
              <a:xfrm rot="2700000">
                <a:off x="5695517" y="2688111"/>
                <a:ext cx="1854572" cy="1854572"/>
              </a:xfrm>
              <a:prstGeom prst="teardrop">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sp>
            <p:nvSpPr>
              <p:cNvPr id="16" name="标题 1">
                <a:extLst>
                  <a:ext uri="{FF2B5EF4-FFF2-40B4-BE49-F238E27FC236}">
                    <a16:creationId xmlns:a16="http://schemas.microsoft.com/office/drawing/2014/main" id="{53E5C83A-6E20-45D6-96D4-86E0FDA3AF0C}"/>
                  </a:ext>
                </a:extLst>
              </p:cNvPr>
              <p:cNvSpPr txBox="1">
                <a:spLocks/>
              </p:cNvSpPr>
              <p:nvPr/>
            </p:nvSpPr>
            <p:spPr>
              <a:xfrm>
                <a:off x="6274717" y="3008887"/>
                <a:ext cx="8435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FF0000"/>
                    </a:solidFill>
                    <a:latin typeface="微软雅黑" panose="020B0503020204020204" pitchFamily="34" charset="-122"/>
                    <a:ea typeface="微软雅黑" panose="020B0503020204020204" pitchFamily="34" charset="-122"/>
                  </a:rPr>
                  <a:t>03</a:t>
                </a:r>
                <a:endParaRPr lang="zh-CN" altLang="en-US" sz="4000" dirty="0">
                  <a:solidFill>
                    <a:srgbClr val="FF0000"/>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7BE4E31D-C270-483F-9F53-B083D0E0E5BA}"/>
                </a:ext>
              </a:extLst>
            </p:cNvPr>
            <p:cNvGrpSpPr/>
            <p:nvPr/>
          </p:nvGrpSpPr>
          <p:grpSpPr>
            <a:xfrm>
              <a:off x="7482117" y="2688111"/>
              <a:ext cx="1854572" cy="1854572"/>
              <a:chOff x="7482117" y="2688111"/>
              <a:chExt cx="1854572" cy="1854572"/>
            </a:xfrm>
          </p:grpSpPr>
          <p:sp>
            <p:nvSpPr>
              <p:cNvPr id="13" name="KSO_Shape">
                <a:extLst>
                  <a:ext uri="{FF2B5EF4-FFF2-40B4-BE49-F238E27FC236}">
                    <a16:creationId xmlns:a16="http://schemas.microsoft.com/office/drawing/2014/main" id="{F9704722-3034-4A89-8207-473EB5F142E3}"/>
                  </a:ext>
                </a:extLst>
              </p:cNvPr>
              <p:cNvSpPr/>
              <p:nvPr/>
            </p:nvSpPr>
            <p:spPr>
              <a:xfrm rot="2700000">
                <a:off x="7482117" y="2688111"/>
                <a:ext cx="1854572" cy="1854572"/>
              </a:xfrm>
              <a:prstGeom prst="teardrop">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4" name="标题 1">
                <a:extLst>
                  <a:ext uri="{FF2B5EF4-FFF2-40B4-BE49-F238E27FC236}">
                    <a16:creationId xmlns:a16="http://schemas.microsoft.com/office/drawing/2014/main" id="{A2F3926D-4CDE-4238-9883-1961076C0F99}"/>
                  </a:ext>
                </a:extLst>
              </p:cNvPr>
              <p:cNvSpPr txBox="1">
                <a:spLocks/>
              </p:cNvSpPr>
              <p:nvPr/>
            </p:nvSpPr>
            <p:spPr>
              <a:xfrm>
                <a:off x="8075382" y="3008887"/>
                <a:ext cx="8435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olidFill>
                      <a:srgbClr val="FF0000"/>
                    </a:solidFill>
                    <a:latin typeface="微软雅黑" panose="020B0503020204020204" pitchFamily="34" charset="-122"/>
                    <a:ea typeface="微软雅黑" panose="020B0503020204020204" pitchFamily="34" charset="-122"/>
                  </a:rPr>
                  <a:t>04</a:t>
                </a:r>
                <a:endParaRPr lang="zh-CN" altLang="en-US" sz="4000" dirty="0">
                  <a:solidFill>
                    <a:srgbClr val="FF0000"/>
                  </a:solidFill>
                  <a:latin typeface="微软雅黑" panose="020B0503020204020204" pitchFamily="34" charset="-122"/>
                  <a:ea typeface="微软雅黑" panose="020B0503020204020204" pitchFamily="34" charset="-122"/>
                </a:endParaRPr>
              </a:p>
            </p:txBody>
          </p:sp>
        </p:grpSp>
      </p:grpSp>
      <p:cxnSp>
        <p:nvCxnSpPr>
          <p:cNvPr id="21" name="直接连接符 20">
            <a:extLst>
              <a:ext uri="{FF2B5EF4-FFF2-40B4-BE49-F238E27FC236}">
                <a16:creationId xmlns:a16="http://schemas.microsoft.com/office/drawing/2014/main" id="{D7A5445A-89AE-41DA-97D1-4B189A238EAF}"/>
              </a:ext>
            </a:extLst>
          </p:cNvPr>
          <p:cNvCxnSpPr/>
          <p:nvPr/>
        </p:nvCxnSpPr>
        <p:spPr>
          <a:xfrm>
            <a:off x="2288758" y="1970511"/>
            <a:ext cx="0" cy="1378634"/>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0C25246-6AE6-4EF5-BC89-120039220E4F}"/>
              </a:ext>
            </a:extLst>
          </p:cNvPr>
          <p:cNvCxnSpPr/>
          <p:nvPr/>
        </p:nvCxnSpPr>
        <p:spPr>
          <a:xfrm>
            <a:off x="3921293" y="4905045"/>
            <a:ext cx="0" cy="1378634"/>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C1D4579-2B3A-4C45-8068-494F1D6D10FC}"/>
              </a:ext>
            </a:extLst>
          </p:cNvPr>
          <p:cNvCxnSpPr/>
          <p:nvPr/>
        </p:nvCxnSpPr>
        <p:spPr>
          <a:xfrm>
            <a:off x="5637552" y="1970511"/>
            <a:ext cx="0" cy="1378634"/>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02B0068-59CB-4D09-85DD-B3BF573B2CE4}"/>
              </a:ext>
            </a:extLst>
          </p:cNvPr>
          <p:cNvCxnSpPr/>
          <p:nvPr/>
        </p:nvCxnSpPr>
        <p:spPr>
          <a:xfrm>
            <a:off x="7455034" y="4905045"/>
            <a:ext cx="0" cy="1378634"/>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6" name="标题 2">
            <a:extLst>
              <a:ext uri="{FF2B5EF4-FFF2-40B4-BE49-F238E27FC236}">
                <a16:creationId xmlns:a16="http://schemas.microsoft.com/office/drawing/2014/main" id="{7336D243-2605-427A-B8BE-E462022CC64D}"/>
              </a:ext>
            </a:extLst>
          </p:cNvPr>
          <p:cNvSpPr txBox="1">
            <a:spLocks/>
          </p:cNvSpPr>
          <p:nvPr/>
        </p:nvSpPr>
        <p:spPr>
          <a:xfrm>
            <a:off x="636096" y="977428"/>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Font typeface="Wingdings" panose="05000000000000000000" pitchFamily="2" charset="2"/>
              <a:buChar char="p"/>
            </a:pPr>
            <a:r>
              <a:rPr lang="zh-CN" altLang="en-US" sz="3600" dirty="0">
                <a:solidFill>
                  <a:schemeClr val="tx1"/>
                </a:solidFill>
              </a:rPr>
              <a:t>防范措施</a:t>
            </a:r>
            <a:r>
              <a:rPr lang="en-US" altLang="zh-CN" sz="3600" dirty="0">
                <a:solidFill>
                  <a:schemeClr val="tx1"/>
                </a:solidFill>
              </a:rPr>
              <a:t>-</a:t>
            </a:r>
            <a:r>
              <a:rPr lang="en-US" altLang="zh-CN" sz="2400" dirty="0">
                <a:solidFill>
                  <a:schemeClr val="tx1"/>
                </a:solidFill>
              </a:rPr>
              <a:t>WIFI</a:t>
            </a:r>
            <a:r>
              <a:rPr lang="zh-CN" altLang="en-US" sz="2400" dirty="0">
                <a:solidFill>
                  <a:schemeClr val="tx1"/>
                </a:solidFill>
              </a:rPr>
              <a:t>安全</a:t>
            </a:r>
            <a:endParaRPr lang="zh-CN" altLang="en-US" sz="2400" dirty="0"/>
          </a:p>
        </p:txBody>
      </p:sp>
    </p:spTree>
    <p:extLst>
      <p:ext uri="{BB962C8B-B14F-4D97-AF65-F5344CB8AC3E}">
        <p14:creationId xmlns:p14="http://schemas.microsoft.com/office/powerpoint/2010/main" val="3273800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txBox="1">
            <a:spLocks/>
          </p:cNvSpPr>
          <p:nvPr/>
        </p:nvSpPr>
        <p:spPr>
          <a:xfrm>
            <a:off x="1142416" y="1177047"/>
            <a:ext cx="10808044" cy="5486400"/>
          </a:xfrm>
          <a:prstGeom prst="rect">
            <a:avLst/>
          </a:prstGeom>
        </p:spPr>
        <p:txBody>
          <a:bodyPr/>
          <a:lstStyle>
            <a:lvl1pPr marL="264513" indent="-264513" algn="l" rtl="0" eaLnBrk="1" fontAlgn="base" hangingPunct="1">
              <a:lnSpc>
                <a:spcPct val="100000"/>
              </a:lnSpc>
              <a:spcBef>
                <a:spcPts val="771"/>
              </a:spcBef>
              <a:spcAft>
                <a:spcPct val="0"/>
              </a:spcAft>
              <a:defRPr sz="2468" kern="1200">
                <a:solidFill>
                  <a:srgbClr val="333333"/>
                </a:solidFill>
                <a:latin typeface="微软雅黑" panose="020B0503020204020204" pitchFamily="34" charset="-122"/>
                <a:ea typeface="微软雅黑" panose="020B0503020204020204" pitchFamily="34" charset="-122"/>
                <a:cs typeface="+mn-cs"/>
              </a:defRPr>
            </a:lvl1pPr>
            <a:lvl2pPr marL="352684" algn="l" rtl="0" eaLnBrk="1" fontAlgn="base" hangingPunct="1">
              <a:lnSpc>
                <a:spcPct val="100000"/>
              </a:lnSpc>
              <a:spcBef>
                <a:spcPts val="386"/>
              </a:spcBef>
              <a:spcAft>
                <a:spcPct val="0"/>
              </a:spcAft>
              <a:defRPr sz="1851" kern="1200">
                <a:solidFill>
                  <a:srgbClr val="333333"/>
                </a:solidFill>
                <a:latin typeface="微软雅黑" panose="020B0503020204020204" pitchFamily="34" charset="-122"/>
                <a:ea typeface="微软雅黑" panose="020B0503020204020204" pitchFamily="34" charset="-122"/>
                <a:cs typeface="+mn-cs"/>
              </a:defRPr>
            </a:lvl2pPr>
            <a:lvl3pPr marL="705368" algn="l" rtl="0" eaLnBrk="1" fontAlgn="base" hangingPunct="1">
              <a:lnSpc>
                <a:spcPct val="100000"/>
              </a:lnSpc>
              <a:spcBef>
                <a:spcPts val="386"/>
              </a:spcBef>
              <a:spcAft>
                <a:spcPct val="0"/>
              </a:spcAft>
              <a:defRPr sz="1543" kern="1200">
                <a:solidFill>
                  <a:srgbClr val="333333"/>
                </a:solidFill>
                <a:latin typeface="微软雅黑" panose="020B0503020204020204" pitchFamily="34" charset="-122"/>
                <a:ea typeface="微软雅黑" panose="020B0503020204020204" pitchFamily="34" charset="-122"/>
                <a:cs typeface="+mn-cs"/>
              </a:defRPr>
            </a:lvl3pPr>
            <a:lvl4pPr marL="1058052"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4pPr>
            <a:lvl5pPr marL="1410736"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5pPr>
            <a:lvl6pPr marL="1939762"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6pPr>
            <a:lvl7pPr marL="2292447"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7pPr>
            <a:lvl8pPr marL="2645131"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8pPr>
            <a:lvl9pPr marL="2997815"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9pPr>
          </a:lstStyle>
          <a:p>
            <a:pPr marL="457200" indent="-457200">
              <a:lnSpc>
                <a:spcPct val="150000"/>
              </a:lnSpc>
              <a:buClr>
                <a:srgbClr val="FF0000"/>
              </a:buClr>
              <a:buSzPct val="90000"/>
              <a:buFont typeface="Wingdings" panose="05000000000000000000" pitchFamily="2" charset="2"/>
              <a:buChar char="p"/>
            </a:pPr>
            <a:r>
              <a:rPr lang="zh-CN" altLang="en-US" sz="2800" b="1" dirty="0"/>
              <a:t>识别钓鱼网站和短信：</a:t>
            </a:r>
            <a:endParaRPr lang="en-US" altLang="zh-CN" sz="2800" b="1" dirty="0"/>
          </a:p>
          <a:p>
            <a:pPr marL="955205" lvl="2" indent="-514350">
              <a:lnSpc>
                <a:spcPct val="150000"/>
              </a:lnSpc>
              <a:buFont typeface="+mj-lt"/>
              <a:buAutoNum type="alphaLcParenR"/>
            </a:pPr>
            <a:r>
              <a:rPr lang="zh-CN" altLang="en-US" sz="2400" dirty="0"/>
              <a:t>查看通讯协议：</a:t>
            </a:r>
            <a:endParaRPr lang="en-US" altLang="zh-CN" sz="2400" dirty="0"/>
          </a:p>
          <a:p>
            <a:pPr marL="793539" lvl="3">
              <a:lnSpc>
                <a:spcPct val="120000"/>
              </a:lnSpc>
            </a:pPr>
            <a:r>
              <a:rPr lang="zh-CN" altLang="en-US" sz="2000" dirty="0"/>
              <a:t>查看域名前的协议是 </a:t>
            </a:r>
            <a:r>
              <a:rPr lang="en-US" altLang="zh-CN" sz="2000" dirty="0">
                <a:solidFill>
                  <a:srgbClr val="0070C0"/>
                </a:solidFill>
              </a:rPr>
              <a:t>http:// </a:t>
            </a:r>
            <a:r>
              <a:rPr lang="zh-CN" altLang="en-US" sz="2000" dirty="0"/>
              <a:t>还是 </a:t>
            </a:r>
            <a:r>
              <a:rPr lang="en-US" altLang="zh-CN" sz="2000" dirty="0">
                <a:solidFill>
                  <a:srgbClr val="0070C0"/>
                </a:solidFill>
              </a:rPr>
              <a:t>https://</a:t>
            </a:r>
          </a:p>
          <a:p>
            <a:pPr marL="793539" lvl="3">
              <a:lnSpc>
                <a:spcPct val="120000"/>
              </a:lnSpc>
            </a:pPr>
            <a:r>
              <a:rPr lang="zh-CN" altLang="en-US" sz="2000" dirty="0">
                <a:solidFill>
                  <a:schemeClr val="tx1"/>
                </a:solidFill>
              </a:rPr>
              <a:t>涉及金钱交易的网站均使用</a:t>
            </a:r>
            <a:r>
              <a:rPr lang="en-US" altLang="zh-CN" sz="2000" dirty="0">
                <a:solidFill>
                  <a:srgbClr val="0070C0"/>
                </a:solidFill>
              </a:rPr>
              <a:t>https</a:t>
            </a:r>
            <a:r>
              <a:rPr lang="zh-CN" altLang="en-US" sz="2000" dirty="0">
                <a:solidFill>
                  <a:schemeClr val="tx1"/>
                </a:solidFill>
              </a:rPr>
              <a:t>，并且浏览器会在</a:t>
            </a:r>
            <a:r>
              <a:rPr lang="en-US" altLang="zh-CN" sz="2000" dirty="0">
                <a:solidFill>
                  <a:srgbClr val="0070C0"/>
                </a:solidFill>
              </a:rPr>
              <a:t>https</a:t>
            </a:r>
            <a:r>
              <a:rPr lang="zh-CN" altLang="en-US" sz="2000" dirty="0">
                <a:solidFill>
                  <a:schemeClr val="tx1"/>
                </a:solidFill>
              </a:rPr>
              <a:t>前显示</a:t>
            </a:r>
            <a:r>
              <a:rPr lang="zh-CN" altLang="en-US" sz="2000" dirty="0">
                <a:solidFill>
                  <a:srgbClr val="00B050"/>
                </a:solidFill>
              </a:rPr>
              <a:t>绿色</a:t>
            </a:r>
            <a:r>
              <a:rPr lang="zh-CN" altLang="en-US" sz="2000" dirty="0">
                <a:solidFill>
                  <a:schemeClr val="tx1"/>
                </a:solidFill>
              </a:rPr>
              <a:t>安全标志</a:t>
            </a:r>
            <a:endParaRPr lang="en-US" altLang="zh-CN" sz="2000" dirty="0">
              <a:solidFill>
                <a:schemeClr val="tx1"/>
              </a:solidFill>
            </a:endParaRPr>
          </a:p>
          <a:p>
            <a:pPr marL="955205" lvl="2" indent="-514350">
              <a:lnSpc>
                <a:spcPct val="150000"/>
              </a:lnSpc>
              <a:buFont typeface="+mj-lt"/>
              <a:buAutoNum type="alphaLcParenR"/>
            </a:pPr>
            <a:r>
              <a:rPr lang="zh-CN" altLang="en-US" sz="2400" dirty="0"/>
              <a:t>正确识别主域名：</a:t>
            </a:r>
            <a:endParaRPr lang="en-US" altLang="zh-CN" sz="2400" dirty="0"/>
          </a:p>
          <a:p>
            <a:pPr marL="793539" lvl="3">
              <a:lnSpc>
                <a:spcPct val="120000"/>
              </a:lnSpc>
            </a:pPr>
            <a:r>
              <a:rPr lang="en-US" altLang="zh-CN" sz="2000" dirty="0">
                <a:hlinkClick r:id="rId3"/>
              </a:rPr>
              <a:t>http://zhidao.baidu.com</a:t>
            </a:r>
            <a:endParaRPr lang="en-US" altLang="zh-CN" sz="2000" dirty="0"/>
          </a:p>
          <a:p>
            <a:pPr marL="793539" lvl="3">
              <a:lnSpc>
                <a:spcPct val="120000"/>
              </a:lnSpc>
            </a:pPr>
            <a:r>
              <a:rPr lang="en-US" altLang="zh-CN" sz="2000" dirty="0">
                <a:hlinkClick r:id="rId4"/>
              </a:rPr>
              <a:t>http://baidu.zhidao.com</a:t>
            </a:r>
            <a:endParaRPr lang="en-US" altLang="zh-CN" sz="2000" dirty="0"/>
          </a:p>
          <a:p>
            <a:pPr marL="793539" lvl="3">
              <a:lnSpc>
                <a:spcPct val="120000"/>
              </a:lnSpc>
            </a:pPr>
            <a:r>
              <a:rPr lang="en-US" altLang="zh-CN" sz="2000" dirty="0">
                <a:hlinkClick r:id="rId5"/>
              </a:rPr>
              <a:t>http://abc.baidu.zhidao.com</a:t>
            </a:r>
            <a:endParaRPr lang="en-US" altLang="zh-CN" sz="2000" dirty="0"/>
          </a:p>
          <a:p>
            <a:pPr marL="955205" lvl="2" indent="-514350">
              <a:lnSpc>
                <a:spcPct val="150000"/>
              </a:lnSpc>
              <a:buFont typeface="+mj-lt"/>
              <a:buAutoNum type="alphaLcParenR"/>
            </a:pPr>
            <a:r>
              <a:rPr lang="zh-CN" altLang="en-US" sz="2400" dirty="0"/>
              <a:t>不泄漏账户、密码、验证码：</a:t>
            </a:r>
            <a:endParaRPr lang="en-US" altLang="zh-CN" sz="2400" dirty="0"/>
          </a:p>
          <a:p>
            <a:pPr marL="793539" lvl="3">
              <a:lnSpc>
                <a:spcPct val="150000"/>
              </a:lnSpc>
            </a:pPr>
            <a:r>
              <a:rPr lang="zh-CN" altLang="en-US" sz="2000" dirty="0"/>
              <a:t>不以任何方式泄漏各类验证码、身份认证信息</a:t>
            </a:r>
            <a:endParaRPr lang="en-US" altLang="zh-CN" sz="2400" dirty="0"/>
          </a:p>
          <a:p>
            <a:pPr marL="440855" lvl="2">
              <a:lnSpc>
                <a:spcPct val="150000"/>
              </a:lnSpc>
            </a:pPr>
            <a:endParaRPr lang="en-US" altLang="zh-CN" sz="2400" dirty="0"/>
          </a:p>
          <a:p>
            <a:pPr marL="955205" lvl="2" indent="-514350">
              <a:lnSpc>
                <a:spcPct val="150000"/>
              </a:lnSpc>
              <a:buFont typeface="+mj-lt"/>
              <a:buAutoNum type="alphaLcParenR"/>
            </a:pPr>
            <a:endParaRPr lang="en-US" altLang="zh-CN" sz="2400" dirty="0"/>
          </a:p>
          <a:p>
            <a:pPr marL="0" indent="0">
              <a:lnSpc>
                <a:spcPct val="150000"/>
              </a:lnSpc>
            </a:pPr>
            <a:r>
              <a:rPr lang="en-US" altLang="zh-CN" sz="2400" dirty="0"/>
              <a:t>		</a:t>
            </a:r>
          </a:p>
          <a:p>
            <a:pPr marL="0" indent="0">
              <a:lnSpc>
                <a:spcPct val="120000"/>
              </a:lnSpc>
            </a:pPr>
            <a:endParaRPr lang="en-US" altLang="zh-CN" dirty="0"/>
          </a:p>
          <a:p>
            <a:pPr marL="0" indent="0"/>
            <a:endParaRPr lang="en-US" altLang="zh-CN" dirty="0"/>
          </a:p>
          <a:p>
            <a:pPr marL="0" indent="0"/>
            <a:endParaRPr lang="en-US" altLang="zh-CN" dirty="0"/>
          </a:p>
          <a:p>
            <a:pPr marL="0" indent="0"/>
            <a:endParaRPr lang="en-US" altLang="zh-CN" dirty="0"/>
          </a:p>
        </p:txBody>
      </p:sp>
    </p:spTree>
    <p:extLst>
      <p:ext uri="{BB962C8B-B14F-4D97-AF65-F5344CB8AC3E}">
        <p14:creationId xmlns:p14="http://schemas.microsoft.com/office/powerpoint/2010/main" val="1215753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2828475" y="1605749"/>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cxnSp>
        <p:nvCxnSpPr>
          <p:cNvPr id="9" name="直接连接符 8"/>
          <p:cNvCxnSpPr/>
          <p:nvPr/>
        </p:nvCxnSpPr>
        <p:spPr>
          <a:xfrm flipH="1">
            <a:off x="2376562" y="1340768"/>
            <a:ext cx="29384" cy="5040560"/>
          </a:xfrm>
          <a:prstGeom prst="line">
            <a:avLst/>
          </a:prstGeom>
          <a:ln w="63500" cmpd="thinThick">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utoShape 5"/>
          <p:cNvSpPr>
            <a:spLocks noChangeArrowheads="1"/>
          </p:cNvSpPr>
          <p:nvPr/>
        </p:nvSpPr>
        <p:spPr bwMode="auto">
          <a:xfrm>
            <a:off x="2867850" y="3321354"/>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sp>
        <p:nvSpPr>
          <p:cNvPr id="11" name="TextBox 46"/>
          <p:cNvSpPr txBox="1">
            <a:spLocks noChangeArrowheads="1"/>
          </p:cNvSpPr>
          <p:nvPr/>
        </p:nvSpPr>
        <p:spPr bwMode="auto">
          <a:xfrm>
            <a:off x="3975621" y="1613956"/>
            <a:ext cx="4463517" cy="581057"/>
          </a:xfrm>
          <a:prstGeom prst="rect">
            <a:avLst/>
          </a:prstGeom>
          <a:noFill/>
          <a:ln w="9525">
            <a:noFill/>
            <a:miter lim="800000"/>
            <a:headEnd/>
            <a:tailEnd/>
          </a:ln>
        </p:spPr>
        <p:txBody>
          <a:bodyPr wrap="square">
            <a:spAutoFit/>
          </a:bodyPr>
          <a:lstStyle/>
          <a:p>
            <a:pPr marL="533400" indent="-533400">
              <a:lnSpc>
                <a:spcPct val="150000"/>
              </a:lnSpc>
            </a:pPr>
            <a:r>
              <a:rPr lang="zh-CN" altLang="en-US" sz="2400" dirty="0">
                <a:latin typeface="微软雅黑" panose="020B0503020204020204" pitchFamily="34" charset="-122"/>
                <a:ea typeface="微软雅黑" panose="020B0503020204020204" pitchFamily="34" charset="-122"/>
              </a:rPr>
              <a:t>生活中的信息安全</a:t>
            </a:r>
            <a:endParaRPr lang="en-US" altLang="zh-CN" sz="2400" dirty="0">
              <a:latin typeface="微软雅黑" panose="020B0503020204020204" pitchFamily="34" charset="-122"/>
              <a:ea typeface="微软雅黑" panose="020B0503020204020204" pitchFamily="34" charset="-122"/>
            </a:endParaRPr>
          </a:p>
        </p:txBody>
      </p:sp>
      <p:sp>
        <p:nvSpPr>
          <p:cNvPr id="12" name="圆角矩形 11"/>
          <p:cNvSpPr/>
          <p:nvPr/>
        </p:nvSpPr>
        <p:spPr>
          <a:xfrm>
            <a:off x="2490723" y="3165437"/>
            <a:ext cx="6720807" cy="1099888"/>
          </a:xfrm>
          <a:prstGeom prst="roundRect">
            <a:avLst/>
          </a:prstGeom>
          <a:solidFill>
            <a:srgbClr val="C00000">
              <a:alpha val="6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6"/>
          <p:cNvGrpSpPr/>
          <p:nvPr/>
        </p:nvGrpSpPr>
        <p:grpSpPr>
          <a:xfrm>
            <a:off x="486464" y="549002"/>
            <a:ext cx="2104762" cy="878409"/>
            <a:chOff x="3635896" y="830851"/>
            <a:chExt cx="1872208" cy="745496"/>
          </a:xfrm>
        </p:grpSpPr>
        <p:sp>
          <p:nvSpPr>
            <p:cNvPr id="15" name="文本框 3"/>
            <p:cNvSpPr txBox="1"/>
            <p:nvPr/>
          </p:nvSpPr>
          <p:spPr>
            <a:xfrm>
              <a:off x="4021208" y="830851"/>
              <a:ext cx="1111052" cy="496292"/>
            </a:xfrm>
            <a:prstGeom prst="rect">
              <a:avLst/>
            </a:prstGeom>
            <a:noFill/>
          </p:spPr>
          <p:txBody>
            <a:bodyPr wrap="none" rtlCol="0">
              <a:spAutoFit/>
            </a:bodyPr>
            <a:lstStyle/>
            <a:p>
              <a:r>
                <a:rPr lang="zh-CN" altLang="en-US" sz="3200" b="1" dirty="0">
                  <a:latin typeface="微软雅黑" pitchFamily="34" charset="-122"/>
                  <a:ea typeface="微软雅黑" pitchFamily="34" charset="-122"/>
                </a:rPr>
                <a:t>目  录</a:t>
              </a:r>
            </a:p>
          </p:txBody>
        </p:sp>
        <p:sp>
          <p:nvSpPr>
            <p:cNvPr id="16" name="文本框 4"/>
            <p:cNvSpPr txBox="1"/>
            <p:nvPr/>
          </p:nvSpPr>
          <p:spPr>
            <a:xfrm>
              <a:off x="3635896" y="1262899"/>
              <a:ext cx="1872208" cy="313448"/>
            </a:xfrm>
            <a:prstGeom prst="rect">
              <a:avLst/>
            </a:prstGeom>
            <a:noFill/>
          </p:spPr>
          <p:txBody>
            <a:bodyPr wrap="square" rtlCol="0">
              <a:spAutoFit/>
            </a:bodyPr>
            <a:lstStyle/>
            <a:p>
              <a:pPr algn="ctr"/>
              <a:r>
                <a:rPr lang="en-US" altLang="zh-CN" dirty="0"/>
                <a:t>CONTENTS</a:t>
              </a:r>
              <a:endParaRPr lang="zh-CN" altLang="en-US" dirty="0"/>
            </a:p>
          </p:txBody>
        </p:sp>
      </p:grpSp>
      <p:sp>
        <p:nvSpPr>
          <p:cNvPr id="17" name="AutoShape 5"/>
          <p:cNvSpPr>
            <a:spLocks noChangeArrowheads="1"/>
          </p:cNvSpPr>
          <p:nvPr/>
        </p:nvSpPr>
        <p:spPr bwMode="auto">
          <a:xfrm>
            <a:off x="2855787" y="4892202"/>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sp>
        <p:nvSpPr>
          <p:cNvPr id="18" name="TextBox 46"/>
          <p:cNvSpPr txBox="1">
            <a:spLocks noChangeArrowheads="1"/>
          </p:cNvSpPr>
          <p:nvPr/>
        </p:nvSpPr>
        <p:spPr bwMode="auto">
          <a:xfrm>
            <a:off x="3975623" y="3468645"/>
            <a:ext cx="5235907" cy="461665"/>
          </a:xfrm>
          <a:prstGeom prst="rect">
            <a:avLst/>
          </a:prstGeom>
          <a:noFill/>
          <a:ln w="9525">
            <a:noFill/>
            <a:miter lim="800000"/>
            <a:headEnd/>
            <a:tailEnd/>
          </a:ln>
        </p:spPr>
        <p:txBody>
          <a:bodyPr wrap="square">
            <a:spAutoFit/>
          </a:bodyPr>
          <a:lstStyle/>
          <a:p>
            <a:r>
              <a:rPr lang="zh-CN" altLang="en-US" sz="2400" dirty="0">
                <a:latin typeface="微软雅黑" panose="020B0503020204020204" pitchFamily="34" charset="-122"/>
                <a:ea typeface="微软雅黑" panose="020B0503020204020204" pitchFamily="34" charset="-122"/>
              </a:rPr>
              <a:t>工作中的信息安全</a:t>
            </a:r>
            <a:endParaRPr lang="zh-CN" altLang="en-US" sz="2400" b="1" dirty="0">
              <a:latin typeface="微软雅黑" pitchFamily="34" charset="-122"/>
              <a:ea typeface="微软雅黑" pitchFamily="34" charset="-122"/>
            </a:endParaRPr>
          </a:p>
        </p:txBody>
      </p:sp>
      <p:grpSp>
        <p:nvGrpSpPr>
          <p:cNvPr id="21" name="Group 4"/>
          <p:cNvGrpSpPr>
            <a:grpSpLocks/>
          </p:cNvGrpSpPr>
          <p:nvPr/>
        </p:nvGrpSpPr>
        <p:grpSpPr bwMode="auto">
          <a:xfrm>
            <a:off x="2543312" y="4748757"/>
            <a:ext cx="1079840" cy="1074649"/>
            <a:chOff x="0" y="0"/>
            <a:chExt cx="660400" cy="657225"/>
          </a:xfrm>
        </p:grpSpPr>
        <p:grpSp>
          <p:nvGrpSpPr>
            <p:cNvPr id="22" name="Group 5"/>
            <p:cNvGrpSpPr>
              <a:grpSpLocks/>
            </p:cNvGrpSpPr>
            <p:nvPr/>
          </p:nvGrpSpPr>
          <p:grpSpPr bwMode="auto">
            <a:xfrm>
              <a:off x="0" y="0"/>
              <a:ext cx="660400" cy="657225"/>
              <a:chOff x="0" y="0"/>
              <a:chExt cx="416" cy="414"/>
            </a:xfrm>
          </p:grpSpPr>
          <p:sp>
            <p:nvSpPr>
              <p:cNvPr id="25" name="Oval 35"/>
              <p:cNvSpPr>
                <a:spLocks noChangeArrowheads="1"/>
              </p:cNvSpPr>
              <p:nvPr/>
            </p:nvSpPr>
            <p:spPr bwMode="auto">
              <a:xfrm>
                <a:off x="0" y="2"/>
                <a:ext cx="416" cy="412"/>
              </a:xfrm>
              <a:prstGeom prst="ellipse">
                <a:avLst/>
              </a:prstGeom>
              <a:solidFill>
                <a:schemeClr val="accent1"/>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26"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24" name="Text Box 40"/>
            <p:cNvSpPr txBox="1">
              <a:spLocks noChangeArrowheads="1"/>
            </p:cNvSpPr>
            <p:nvPr/>
          </p:nvSpPr>
          <p:spPr bwMode="auto">
            <a:xfrm>
              <a:off x="39687" y="170206"/>
              <a:ext cx="571500" cy="319987"/>
            </a:xfrm>
            <a:prstGeom prst="rect">
              <a:avLst/>
            </a:prstGeom>
            <a:noFill/>
            <a:ln w="9525">
              <a:noFill/>
              <a:miter lim="800000"/>
              <a:headEnd/>
              <a:tailEnd/>
            </a:ln>
          </p:spPr>
          <p:txBody>
            <a:bodyPr>
              <a:spAutoFit/>
            </a:bodyPr>
            <a:lstStyle/>
            <a:p>
              <a:pPr algn="ctr">
                <a:spcBef>
                  <a:spcPct val="50000"/>
                </a:spcBef>
              </a:pPr>
              <a:r>
                <a:rPr lang="zh-CN" altLang="en-US" sz="2800" b="1" dirty="0">
                  <a:solidFill>
                    <a:srgbClr val="FFFFFF"/>
                  </a:solidFill>
                  <a:cs typeface="Arial" charset="0"/>
                </a:rPr>
                <a:t>三</a:t>
              </a:r>
              <a:endParaRPr lang="en-US" altLang="zh-CN" sz="2800" b="1" dirty="0">
                <a:solidFill>
                  <a:srgbClr val="FFFFFF"/>
                </a:solidFill>
                <a:cs typeface="Arial" charset="0"/>
              </a:endParaRPr>
            </a:p>
          </p:txBody>
        </p:sp>
      </p:grpSp>
      <p:sp>
        <p:nvSpPr>
          <p:cNvPr id="27" name="TextBox 46"/>
          <p:cNvSpPr txBox="1">
            <a:spLocks noChangeArrowheads="1"/>
          </p:cNvSpPr>
          <p:nvPr/>
        </p:nvSpPr>
        <p:spPr bwMode="auto">
          <a:xfrm>
            <a:off x="3975621" y="4906797"/>
            <a:ext cx="4463517" cy="646331"/>
          </a:xfrm>
          <a:prstGeom prst="rect">
            <a:avLst/>
          </a:prstGeom>
          <a:noFill/>
          <a:ln w="9525">
            <a:noFill/>
            <a:miter lim="800000"/>
            <a:headEnd/>
            <a:tailEnd/>
          </a:ln>
        </p:spPr>
        <p:txBody>
          <a:bodyPr wrap="square">
            <a:spAutoFit/>
          </a:bodyPr>
          <a:lstStyle/>
          <a:p>
            <a:pPr marL="533400" indent="-533400">
              <a:lnSpc>
                <a:spcPct val="150000"/>
              </a:lnSpc>
            </a:pPr>
            <a:r>
              <a:rPr lang="zh-CN" altLang="en-US" sz="2400" dirty="0">
                <a:latin typeface="微软雅黑" panose="020B0503020204020204" pitchFamily="34" charset="-122"/>
                <a:ea typeface="微软雅黑" panose="020B0503020204020204" pitchFamily="34" charset="-122"/>
              </a:rPr>
              <a:t>信息安全形势与政策法规</a:t>
            </a:r>
            <a:endParaRPr lang="en-US" altLang="zh-CN" sz="2400" dirty="0">
              <a:latin typeface="微软雅黑" panose="020B0503020204020204" pitchFamily="34" charset="-122"/>
              <a:ea typeface="微软雅黑" panose="020B0503020204020204" pitchFamily="34" charset="-122"/>
            </a:endParaRPr>
          </a:p>
        </p:txBody>
      </p:sp>
      <p:grpSp>
        <p:nvGrpSpPr>
          <p:cNvPr id="35" name="Group 4"/>
          <p:cNvGrpSpPr>
            <a:grpSpLocks/>
          </p:cNvGrpSpPr>
          <p:nvPr/>
        </p:nvGrpSpPr>
        <p:grpSpPr bwMode="auto">
          <a:xfrm>
            <a:off x="2527665" y="1420927"/>
            <a:ext cx="1079840" cy="1074649"/>
            <a:chOff x="0" y="0"/>
            <a:chExt cx="660400" cy="657225"/>
          </a:xfrm>
        </p:grpSpPr>
        <p:grpSp>
          <p:nvGrpSpPr>
            <p:cNvPr id="36" name="Group 5"/>
            <p:cNvGrpSpPr>
              <a:grpSpLocks/>
            </p:cNvGrpSpPr>
            <p:nvPr/>
          </p:nvGrpSpPr>
          <p:grpSpPr bwMode="auto">
            <a:xfrm>
              <a:off x="0" y="0"/>
              <a:ext cx="660400" cy="657225"/>
              <a:chOff x="0" y="0"/>
              <a:chExt cx="416" cy="414"/>
            </a:xfrm>
          </p:grpSpPr>
          <p:sp>
            <p:nvSpPr>
              <p:cNvPr id="38" name="Oval 35"/>
              <p:cNvSpPr>
                <a:spLocks noChangeArrowheads="1"/>
              </p:cNvSpPr>
              <p:nvPr/>
            </p:nvSpPr>
            <p:spPr bwMode="auto">
              <a:xfrm>
                <a:off x="0" y="2"/>
                <a:ext cx="416" cy="412"/>
              </a:xfrm>
              <a:prstGeom prst="ellipse">
                <a:avLst/>
              </a:prstGeom>
              <a:solidFill>
                <a:schemeClr val="accent1"/>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39"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37" name="Text Box 40"/>
            <p:cNvSpPr txBox="1">
              <a:spLocks noChangeArrowheads="1"/>
            </p:cNvSpPr>
            <p:nvPr/>
          </p:nvSpPr>
          <p:spPr bwMode="auto">
            <a:xfrm>
              <a:off x="39687" y="170206"/>
              <a:ext cx="571500" cy="319987"/>
            </a:xfrm>
            <a:prstGeom prst="rect">
              <a:avLst/>
            </a:prstGeom>
            <a:noFill/>
            <a:ln w="9525">
              <a:noFill/>
              <a:miter lim="800000"/>
              <a:headEnd/>
              <a:tailEnd/>
            </a:ln>
          </p:spPr>
          <p:txBody>
            <a:bodyPr>
              <a:spAutoFit/>
            </a:bodyPr>
            <a:lstStyle/>
            <a:p>
              <a:pPr algn="ctr">
                <a:spcBef>
                  <a:spcPct val="50000"/>
                </a:spcBef>
              </a:pPr>
              <a:r>
                <a:rPr lang="zh-CN" altLang="en-US" sz="2800" b="1" dirty="0">
                  <a:solidFill>
                    <a:srgbClr val="FFFFFF"/>
                  </a:solidFill>
                  <a:cs typeface="Arial" charset="0"/>
                </a:rPr>
                <a:t>一</a:t>
              </a:r>
              <a:endParaRPr lang="en-US" altLang="zh-CN" sz="2800" b="1" dirty="0">
                <a:solidFill>
                  <a:srgbClr val="FFFFFF"/>
                </a:solidFill>
                <a:cs typeface="Arial" charset="0"/>
              </a:endParaRPr>
            </a:p>
          </p:txBody>
        </p:sp>
      </p:grpSp>
      <p:grpSp>
        <p:nvGrpSpPr>
          <p:cNvPr id="40" name="Group 11"/>
          <p:cNvGrpSpPr>
            <a:grpSpLocks/>
          </p:cNvGrpSpPr>
          <p:nvPr/>
        </p:nvGrpSpPr>
        <p:grpSpPr bwMode="auto">
          <a:xfrm>
            <a:off x="2543312" y="3176597"/>
            <a:ext cx="1089836" cy="1105228"/>
            <a:chOff x="0" y="0"/>
            <a:chExt cx="660400" cy="657225"/>
          </a:xfrm>
        </p:grpSpPr>
        <p:grpSp>
          <p:nvGrpSpPr>
            <p:cNvPr id="41" name="Group 12"/>
            <p:cNvGrpSpPr>
              <a:grpSpLocks/>
            </p:cNvGrpSpPr>
            <p:nvPr/>
          </p:nvGrpSpPr>
          <p:grpSpPr bwMode="auto">
            <a:xfrm>
              <a:off x="0" y="0"/>
              <a:ext cx="660400" cy="657225"/>
              <a:chOff x="0" y="0"/>
              <a:chExt cx="416" cy="414"/>
            </a:xfrm>
          </p:grpSpPr>
          <p:sp>
            <p:nvSpPr>
              <p:cNvPr id="43" name="Oval 35"/>
              <p:cNvSpPr>
                <a:spLocks noChangeArrowheads="1"/>
              </p:cNvSpPr>
              <p:nvPr/>
            </p:nvSpPr>
            <p:spPr bwMode="auto">
              <a:xfrm>
                <a:off x="0" y="2"/>
                <a:ext cx="416" cy="412"/>
              </a:xfrm>
              <a:prstGeom prst="ellipse">
                <a:avLst/>
              </a:prstGeom>
              <a:solidFill>
                <a:schemeClr val="accent2"/>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44"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42" name="Text Box 40"/>
            <p:cNvSpPr txBox="1">
              <a:spLocks noChangeArrowheads="1"/>
            </p:cNvSpPr>
            <p:nvPr/>
          </p:nvSpPr>
          <p:spPr bwMode="auto">
            <a:xfrm>
              <a:off x="78871" y="169257"/>
              <a:ext cx="504414" cy="311133"/>
            </a:xfrm>
            <a:prstGeom prst="rect">
              <a:avLst/>
            </a:prstGeom>
            <a:noFill/>
            <a:ln w="9525">
              <a:noFill/>
              <a:miter lim="800000"/>
              <a:headEnd/>
              <a:tailEnd/>
            </a:ln>
          </p:spPr>
          <p:txBody>
            <a:bodyPr wrap="square">
              <a:spAutoFit/>
            </a:bodyPr>
            <a:lstStyle/>
            <a:p>
              <a:pPr algn="ctr">
                <a:spcBef>
                  <a:spcPct val="50000"/>
                </a:spcBef>
              </a:pPr>
              <a:r>
                <a:rPr lang="zh-CN" altLang="en-US" sz="2800" b="1" dirty="0">
                  <a:solidFill>
                    <a:srgbClr val="FFFFFF"/>
                  </a:solidFill>
                  <a:cs typeface="Arial" charset="0"/>
                </a:rPr>
                <a:t>二</a:t>
              </a:r>
              <a:endParaRPr lang="en-US" altLang="zh-CN" sz="2800" b="1" dirty="0">
                <a:solidFill>
                  <a:srgbClr val="FFFFFF"/>
                </a:solidFill>
                <a:cs typeface="Arial" charset="0"/>
              </a:endParaRPr>
            </a:p>
          </p:txBody>
        </p:sp>
      </p:grpSp>
    </p:spTree>
    <p:extLst>
      <p:ext uri="{BB962C8B-B14F-4D97-AF65-F5344CB8AC3E}">
        <p14:creationId xmlns:p14="http://schemas.microsoft.com/office/powerpoint/2010/main" val="2212272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imgsa.baidu.com/timg?image&amp;quality=80&amp;size=b9999_10000&amp;sec=1525002765547&amp;di=30f93611c6b8ba24afdf03bbd1679d77&amp;imgtype=0&amp;src=http%3A%2F%2Fimg1.jc001.cn%2Fimg%2F229%2F1461229%2F1202%2F124f46548cdcfd6.jpg">
            <a:extLst>
              <a:ext uri="{FF2B5EF4-FFF2-40B4-BE49-F238E27FC236}">
                <a16:creationId xmlns:a16="http://schemas.microsoft.com/office/drawing/2014/main" id="{912A2C41-CE84-4C21-80C9-8C6BB91DE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773" y="1559387"/>
            <a:ext cx="5295899" cy="39719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E469269-906B-4E89-AD96-A1236F2AD8B6}"/>
              </a:ext>
            </a:extLst>
          </p:cNvPr>
          <p:cNvSpPr/>
          <p:nvPr/>
        </p:nvSpPr>
        <p:spPr>
          <a:xfrm>
            <a:off x="877630" y="5617867"/>
            <a:ext cx="10223832" cy="400110"/>
          </a:xfrm>
          <a:prstGeom prst="rect">
            <a:avLst/>
          </a:prstGeom>
        </p:spPr>
        <p:txBody>
          <a:bodyPr wrap="square">
            <a:spAutoFit/>
          </a:bodyPr>
          <a:lstStyle/>
          <a:p>
            <a:r>
              <a:rPr lang="zh-CN" altLang="en-US" dirty="0"/>
              <a:t>信息安全的内涵除了那道千万别忘记关的门，以及那颗永远别忘记关门的心</a:t>
            </a:r>
            <a:r>
              <a:rPr lang="en-US" altLang="zh-CN" dirty="0"/>
              <a:t>——</a:t>
            </a:r>
            <a:r>
              <a:rPr lang="zh-CN" altLang="en-US" sz="2000" b="1" dirty="0">
                <a:solidFill>
                  <a:srgbClr val="FF0000"/>
                </a:solidFill>
              </a:rPr>
              <a:t>信息安全意识</a:t>
            </a:r>
          </a:p>
        </p:txBody>
      </p:sp>
      <p:sp>
        <p:nvSpPr>
          <p:cNvPr id="7" name="文本框 6">
            <a:extLst>
              <a:ext uri="{FF2B5EF4-FFF2-40B4-BE49-F238E27FC236}">
                <a16:creationId xmlns:a16="http://schemas.microsoft.com/office/drawing/2014/main" id="{836FA536-B559-4AE6-B31D-856A6DBB7962}"/>
              </a:ext>
            </a:extLst>
          </p:cNvPr>
          <p:cNvSpPr txBox="1"/>
          <p:nvPr/>
        </p:nvSpPr>
        <p:spPr>
          <a:xfrm>
            <a:off x="362595" y="913056"/>
            <a:ext cx="5378395" cy="646331"/>
          </a:xfrm>
          <a:prstGeom prst="rect">
            <a:avLst/>
          </a:prstGeom>
          <a:noFill/>
        </p:spPr>
        <p:txBody>
          <a:bodyPr wrap="none" rtlCol="0">
            <a:spAutoFit/>
          </a:bodyPr>
          <a:lstStyle/>
          <a:p>
            <a:pPr marL="571500" indent="-571500">
              <a:buClr>
                <a:srgbClr val="FF0000"/>
              </a:buClr>
              <a:buSzPct val="90000"/>
              <a:buFont typeface="Wingdings" panose="05000000000000000000" pitchFamily="2" charset="2"/>
              <a:buChar char="p"/>
            </a:pPr>
            <a:r>
              <a:rPr lang="zh-CN" altLang="en-US" sz="3600" dirty="0"/>
              <a:t>什么是信息安全意识？</a:t>
            </a:r>
          </a:p>
        </p:txBody>
      </p:sp>
    </p:spTree>
    <p:extLst>
      <p:ext uri="{BB962C8B-B14F-4D97-AF65-F5344CB8AC3E}">
        <p14:creationId xmlns:p14="http://schemas.microsoft.com/office/powerpoint/2010/main" val="112239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9F1B5CB-04FE-4D6B-9ADD-89D888DAC0C2}"/>
              </a:ext>
            </a:extLst>
          </p:cNvPr>
          <p:cNvSpPr>
            <a:spLocks noGrp="1"/>
          </p:cNvSpPr>
          <p:nvPr>
            <p:ph sz="half" idx="1"/>
          </p:nvPr>
        </p:nvSpPr>
        <p:spPr>
          <a:xfrm>
            <a:off x="1090165" y="1861945"/>
            <a:ext cx="10092956" cy="4351338"/>
          </a:xfrm>
        </p:spPr>
        <p:txBody>
          <a:bodyPr>
            <a:normAutofit fontScale="85000" lnSpcReduction="20000"/>
          </a:bodyPr>
          <a:lstStyle/>
          <a:p>
            <a:pPr indent="-324000">
              <a:lnSpc>
                <a:spcPct val="110000"/>
              </a:lnSpc>
              <a:buFont typeface="Wingdings" panose="05000000000000000000" pitchFamily="2" charset="2"/>
              <a:buChar char="Ø"/>
            </a:pPr>
            <a:r>
              <a:rPr lang="zh-CN" altLang="en-US" sz="3000" dirty="0">
                <a:solidFill>
                  <a:schemeClr val="tx1"/>
                </a:solidFill>
              </a:rPr>
              <a:t>开着电脑离开，就像离开家却忘记关灯那样</a:t>
            </a:r>
            <a:endParaRPr lang="en-US" altLang="zh-CN" sz="3000" dirty="0">
              <a:solidFill>
                <a:schemeClr val="tx1"/>
              </a:solidFill>
            </a:endParaRPr>
          </a:p>
          <a:p>
            <a:pPr indent="-324000">
              <a:lnSpc>
                <a:spcPct val="110000"/>
              </a:lnSpc>
              <a:buFont typeface="Wingdings" panose="05000000000000000000" pitchFamily="2" charset="2"/>
              <a:buChar char="Ø"/>
            </a:pPr>
            <a:r>
              <a:rPr lang="zh-CN" altLang="en-US" sz="3100" dirty="0">
                <a:solidFill>
                  <a:schemeClr val="tx1"/>
                </a:solidFill>
              </a:rPr>
              <a:t>轻易相信来自陌生人的邮件，好奇打开邮件附件</a:t>
            </a:r>
            <a:endParaRPr lang="en-US" altLang="zh-CN" sz="3100" dirty="0">
              <a:solidFill>
                <a:schemeClr val="tx1"/>
              </a:solidFill>
            </a:endParaRPr>
          </a:p>
          <a:p>
            <a:pPr indent="-324000">
              <a:lnSpc>
                <a:spcPct val="110000"/>
              </a:lnSpc>
              <a:buFont typeface="Wingdings" panose="05000000000000000000" pitchFamily="2" charset="2"/>
              <a:buChar char="Ø"/>
            </a:pPr>
            <a:r>
              <a:rPr lang="zh-CN" altLang="en-US" sz="3100" dirty="0">
                <a:solidFill>
                  <a:schemeClr val="tx1"/>
                </a:solidFill>
              </a:rPr>
              <a:t>使用容易猜测的口令，或者根本不设口令</a:t>
            </a:r>
            <a:endParaRPr lang="en-US" altLang="zh-CN" sz="3100" dirty="0">
              <a:solidFill>
                <a:schemeClr val="tx1"/>
              </a:solidFill>
            </a:endParaRPr>
          </a:p>
          <a:p>
            <a:pPr indent="-324000">
              <a:lnSpc>
                <a:spcPct val="110000"/>
              </a:lnSpc>
              <a:buFont typeface="Wingdings" panose="05000000000000000000" pitchFamily="2" charset="2"/>
              <a:buChar char="Ø"/>
            </a:pPr>
            <a:r>
              <a:rPr lang="zh-CN" altLang="en-US" sz="3100" dirty="0">
                <a:solidFill>
                  <a:schemeClr val="tx1"/>
                </a:solidFill>
              </a:rPr>
              <a:t>随便拨号上网，或者随意将无关设备连入公司网络</a:t>
            </a:r>
            <a:endParaRPr lang="en-US" altLang="zh-CN" sz="3100" dirty="0">
              <a:solidFill>
                <a:schemeClr val="tx1"/>
              </a:solidFill>
            </a:endParaRPr>
          </a:p>
          <a:p>
            <a:pPr indent="-324000">
              <a:lnSpc>
                <a:spcPct val="110000"/>
              </a:lnSpc>
              <a:buFont typeface="Wingdings" panose="05000000000000000000" pitchFamily="2" charset="2"/>
              <a:buChar char="Ø"/>
            </a:pPr>
            <a:r>
              <a:rPr lang="zh-CN" altLang="en-US" sz="3100" dirty="0">
                <a:solidFill>
                  <a:schemeClr val="tx1"/>
                </a:solidFill>
              </a:rPr>
              <a:t>事不关己，高高挂起，不报告安全事件</a:t>
            </a:r>
            <a:endParaRPr lang="en-US" altLang="zh-CN" sz="3100" dirty="0">
              <a:solidFill>
                <a:schemeClr val="tx1"/>
              </a:solidFill>
            </a:endParaRPr>
          </a:p>
          <a:p>
            <a:pPr indent="-324000">
              <a:lnSpc>
                <a:spcPct val="110000"/>
              </a:lnSpc>
              <a:buFont typeface="Wingdings" panose="05000000000000000000" pitchFamily="2" charset="2"/>
              <a:buChar char="Ø"/>
            </a:pPr>
            <a:r>
              <a:rPr lang="zh-CN" altLang="en-US" sz="3100" dirty="0">
                <a:solidFill>
                  <a:schemeClr val="tx1"/>
                </a:solidFill>
              </a:rPr>
              <a:t>在系统更新和安装补丁上总是行动迟缓</a:t>
            </a:r>
            <a:endParaRPr lang="en-US" altLang="zh-CN" sz="3100" dirty="0">
              <a:solidFill>
                <a:schemeClr val="tx1"/>
              </a:solidFill>
            </a:endParaRPr>
          </a:p>
          <a:p>
            <a:pPr indent="-324000">
              <a:lnSpc>
                <a:spcPct val="110000"/>
              </a:lnSpc>
              <a:buFont typeface="Wingdings" panose="05000000000000000000" pitchFamily="2" charset="2"/>
              <a:buChar char="Ø"/>
            </a:pPr>
            <a:r>
              <a:rPr lang="zh-CN" altLang="en-US" sz="3100" dirty="0">
                <a:solidFill>
                  <a:schemeClr val="tx1"/>
                </a:solidFill>
              </a:rPr>
              <a:t>只关注外来的威胁，忽视企业内部人员的问题</a:t>
            </a:r>
            <a:endParaRPr lang="en-US" altLang="zh-CN" sz="3100" dirty="0">
              <a:solidFill>
                <a:schemeClr val="tx1"/>
              </a:solidFill>
            </a:endParaRPr>
          </a:p>
          <a:p>
            <a:pPr indent="-324000">
              <a:lnSpc>
                <a:spcPct val="110000"/>
              </a:lnSpc>
              <a:buFont typeface="Wingdings" panose="05000000000000000000" pitchFamily="2" charset="2"/>
              <a:buChar char="Ø"/>
            </a:pPr>
            <a:r>
              <a:rPr lang="zh-CN" altLang="en-US" sz="3100" dirty="0">
                <a:solidFill>
                  <a:schemeClr val="tx1"/>
                </a:solidFill>
              </a:rPr>
              <a:t>在公共场合谈论公司信息</a:t>
            </a:r>
            <a:endParaRPr lang="en-US" altLang="zh-CN" sz="3100" dirty="0">
              <a:solidFill>
                <a:schemeClr val="tx1"/>
              </a:solidFill>
            </a:endParaRPr>
          </a:p>
          <a:p>
            <a:pPr indent="-324000">
              <a:lnSpc>
                <a:spcPct val="110000"/>
              </a:lnSpc>
              <a:buFont typeface="Wingdings" panose="05000000000000000000" pitchFamily="2" charset="2"/>
              <a:buChar char="Ø"/>
            </a:pPr>
            <a:r>
              <a:rPr lang="zh-CN" altLang="en-US" sz="3100" dirty="0">
                <a:solidFill>
                  <a:schemeClr val="tx1"/>
                </a:solidFill>
              </a:rPr>
              <a:t>会后不擦黑板，会议资料随意放置在会场</a:t>
            </a:r>
          </a:p>
          <a:p>
            <a:endParaRPr lang="zh-CN" altLang="en-US" dirty="0"/>
          </a:p>
        </p:txBody>
      </p:sp>
      <p:pic>
        <p:nvPicPr>
          <p:cNvPr id="5" name="图片 4">
            <a:extLst>
              <a:ext uri="{FF2B5EF4-FFF2-40B4-BE49-F238E27FC236}">
                <a16:creationId xmlns:a16="http://schemas.microsoft.com/office/drawing/2014/main" id="{C81A5D37-8E2D-41B0-8D18-F2A41F64F7A6}"/>
              </a:ext>
            </a:extLst>
          </p:cNvPr>
          <p:cNvPicPr>
            <a:picLocks noChangeAspect="1"/>
          </p:cNvPicPr>
          <p:nvPr/>
        </p:nvPicPr>
        <p:blipFill>
          <a:blip r:embed="rId3"/>
          <a:stretch>
            <a:fillRect/>
          </a:stretch>
        </p:blipFill>
        <p:spPr>
          <a:xfrm>
            <a:off x="8670408" y="4037614"/>
            <a:ext cx="2794254" cy="2522812"/>
          </a:xfrm>
          <a:prstGeom prst="rect">
            <a:avLst/>
          </a:prstGeom>
        </p:spPr>
      </p:pic>
      <p:sp>
        <p:nvSpPr>
          <p:cNvPr id="7" name="文本框 6">
            <a:extLst>
              <a:ext uri="{FF2B5EF4-FFF2-40B4-BE49-F238E27FC236}">
                <a16:creationId xmlns:a16="http://schemas.microsoft.com/office/drawing/2014/main" id="{54BF5A6A-E4DD-464A-85CC-35C2FEF7D2E6}"/>
              </a:ext>
            </a:extLst>
          </p:cNvPr>
          <p:cNvSpPr txBox="1"/>
          <p:nvPr/>
        </p:nvSpPr>
        <p:spPr>
          <a:xfrm>
            <a:off x="673147" y="1058252"/>
            <a:ext cx="5378395" cy="590931"/>
          </a:xfrm>
          <a:prstGeom prst="rect">
            <a:avLst/>
          </a:prstGeom>
          <a:noFill/>
        </p:spPr>
        <p:txBody>
          <a:bodyPr wrap="none" rtlCol="0">
            <a:spAutoFit/>
          </a:bodyPr>
          <a:lstStyle/>
          <a:p>
            <a:pPr marL="571500" indent="-571500">
              <a:lnSpc>
                <a:spcPct val="90000"/>
              </a:lnSpc>
              <a:spcBef>
                <a:spcPct val="0"/>
              </a:spcBef>
              <a:buClr>
                <a:srgbClr val="FF0000"/>
              </a:buClr>
              <a:buSzPct val="90000"/>
              <a:buFont typeface="Wingdings" panose="05000000000000000000" pitchFamily="2" charset="2"/>
              <a:buChar char="p"/>
            </a:pPr>
            <a:r>
              <a:rPr lang="zh-CN" altLang="en-US" sz="3600" dirty="0"/>
              <a:t>工作中常犯的一些错误</a:t>
            </a:r>
          </a:p>
        </p:txBody>
      </p:sp>
    </p:spTree>
    <p:extLst>
      <p:ext uri="{BB962C8B-B14F-4D97-AF65-F5344CB8AC3E}">
        <p14:creationId xmlns:p14="http://schemas.microsoft.com/office/powerpoint/2010/main" val="3706395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659032" y="1757813"/>
            <a:ext cx="5903705" cy="4343037"/>
          </a:xfrm>
          <a:prstGeom prst="rect">
            <a:avLst/>
          </a:prstGeom>
          <a:noFill/>
          <a:ln w="9525" cap="flat" cmpd="sng" algn="ctr">
            <a:noFill/>
            <a:prstDash val="solid"/>
            <a:round/>
            <a:headEnd type="none" w="med" len="med"/>
            <a:tailEnd type="none" w="med" len="med"/>
          </a:ln>
          <a:effectLst/>
        </p:spPr>
        <p:txBody>
          <a:bodyPr lIns="84374" tIns="42188" rIns="84374" bIns="42188" anchor="ctr"/>
          <a:lstStyle/>
          <a:p>
            <a:pPr algn="ctr" eaLnBrk="1" hangingPunct="1">
              <a:lnSpc>
                <a:spcPct val="150000"/>
              </a:lnSpc>
              <a:defRPr/>
            </a:pPr>
            <a:r>
              <a:rPr lang="zh-CN" altLang="en-US" sz="2400" dirty="0">
                <a:solidFill>
                  <a:srgbClr val="000000"/>
                </a:solidFill>
                <a:latin typeface="隶书" panose="02010509060101010101" pitchFamily="49" charset="-122"/>
                <a:ea typeface="隶书" panose="02010509060101010101" pitchFamily="49" charset="-122"/>
              </a:rPr>
              <a:t>通过对受害者</a:t>
            </a:r>
            <a:endParaRPr lang="en-US" altLang="zh-CN" sz="2400" dirty="0">
              <a:solidFill>
                <a:srgbClr val="000000"/>
              </a:solidFill>
              <a:latin typeface="隶书" panose="02010509060101010101" pitchFamily="49" charset="-122"/>
              <a:ea typeface="隶书" panose="02010509060101010101" pitchFamily="49" charset="-122"/>
            </a:endParaRPr>
          </a:p>
          <a:p>
            <a:pPr algn="ctr" eaLnBrk="1" hangingPunct="1">
              <a:lnSpc>
                <a:spcPct val="150000"/>
              </a:lnSpc>
              <a:defRPr/>
            </a:pPr>
            <a:r>
              <a:rPr lang="zh-CN" altLang="en-US" sz="2400" b="1" dirty="0">
                <a:solidFill>
                  <a:srgbClr val="FF0000"/>
                </a:solidFill>
                <a:latin typeface="隶书" panose="02010509060101010101" pitchFamily="49" charset="-122"/>
                <a:ea typeface="隶书" panose="02010509060101010101" pitchFamily="49" charset="-122"/>
              </a:rPr>
              <a:t>本能反应、好奇心、信任、贪婪</a:t>
            </a:r>
            <a:endParaRPr lang="en-US" altLang="zh-CN" sz="2400" b="1" dirty="0">
              <a:solidFill>
                <a:srgbClr val="FF0000"/>
              </a:solidFill>
              <a:latin typeface="隶书" panose="02010509060101010101" pitchFamily="49" charset="-122"/>
              <a:ea typeface="隶书" panose="02010509060101010101" pitchFamily="49" charset="-122"/>
            </a:endParaRPr>
          </a:p>
          <a:p>
            <a:pPr algn="ctr" eaLnBrk="1" hangingPunct="1">
              <a:lnSpc>
                <a:spcPct val="150000"/>
              </a:lnSpc>
              <a:defRPr/>
            </a:pPr>
            <a:r>
              <a:rPr lang="zh-CN" altLang="en-US" sz="2400" b="1" dirty="0">
                <a:solidFill>
                  <a:srgbClr val="FF0000"/>
                </a:solidFill>
                <a:latin typeface="隶书" panose="02010509060101010101" pitchFamily="49" charset="-122"/>
                <a:ea typeface="隶书" panose="02010509060101010101" pitchFamily="49" charset="-122"/>
              </a:rPr>
              <a:t>等心理弱点</a:t>
            </a:r>
            <a:r>
              <a:rPr lang="zh-CN" altLang="en-US" sz="2400" dirty="0">
                <a:solidFill>
                  <a:srgbClr val="000000"/>
                </a:solidFill>
                <a:latin typeface="隶书" panose="02010509060101010101" pitchFamily="49" charset="-122"/>
                <a:ea typeface="隶书" panose="02010509060101010101" pitchFamily="49" charset="-122"/>
              </a:rPr>
              <a:t>进行如欺骗和伤害等攻击手段</a:t>
            </a:r>
            <a:endParaRPr lang="en-US" altLang="zh-CN" sz="2400" dirty="0">
              <a:solidFill>
                <a:srgbClr val="000000"/>
              </a:solidFill>
              <a:latin typeface="隶书" panose="02010509060101010101" pitchFamily="49" charset="-122"/>
              <a:ea typeface="隶书" panose="02010509060101010101" pitchFamily="49" charset="-122"/>
            </a:endParaRPr>
          </a:p>
          <a:p>
            <a:pPr algn="ctr" eaLnBrk="1" hangingPunct="1">
              <a:lnSpc>
                <a:spcPct val="150000"/>
              </a:lnSpc>
              <a:defRPr/>
            </a:pPr>
            <a:endParaRPr lang="en-US" altLang="zh-CN" sz="2400" dirty="0">
              <a:solidFill>
                <a:srgbClr val="000000"/>
              </a:solidFill>
              <a:latin typeface="隶书" panose="02010509060101010101" pitchFamily="49" charset="-122"/>
              <a:ea typeface="隶书" panose="02010509060101010101" pitchFamily="49" charset="-122"/>
            </a:endParaRPr>
          </a:p>
          <a:p>
            <a:pPr algn="ctr" eaLnBrk="1" hangingPunct="1">
              <a:lnSpc>
                <a:spcPct val="150000"/>
              </a:lnSpc>
              <a:defRPr/>
            </a:pPr>
            <a:r>
              <a:rPr lang="zh-CN" altLang="en-US" sz="2400" dirty="0">
                <a:solidFill>
                  <a:srgbClr val="000000"/>
                </a:solidFill>
                <a:latin typeface="隶书" panose="02010509060101010101" pitchFamily="49" charset="-122"/>
                <a:ea typeface="隶书" panose="02010509060101010101" pitchFamily="49" charset="-122"/>
              </a:rPr>
              <a:t>社会工程学的攻击，成功于人们</a:t>
            </a:r>
            <a:endParaRPr lang="en-US" altLang="zh-CN" sz="2400" dirty="0">
              <a:solidFill>
                <a:srgbClr val="000000"/>
              </a:solidFill>
              <a:latin typeface="隶书" panose="02010509060101010101" pitchFamily="49" charset="-122"/>
              <a:ea typeface="隶书" panose="02010509060101010101" pitchFamily="49" charset="-122"/>
            </a:endParaRPr>
          </a:p>
          <a:p>
            <a:pPr algn="ctr" eaLnBrk="1" hangingPunct="1">
              <a:lnSpc>
                <a:spcPct val="150000"/>
              </a:lnSpc>
              <a:defRPr/>
            </a:pPr>
            <a:r>
              <a:rPr lang="zh-CN" altLang="en-US" sz="2400" b="1" dirty="0">
                <a:solidFill>
                  <a:srgbClr val="FF0000"/>
                </a:solidFill>
                <a:latin typeface="隶书" panose="02010509060101010101" pitchFamily="49" charset="-122"/>
                <a:ea typeface="隶书" panose="02010509060101010101" pitchFamily="49" charset="-122"/>
              </a:rPr>
              <a:t>普遍的对网络安全意识的薄弱！</a:t>
            </a:r>
            <a:endParaRPr lang="en-US" altLang="zh-CN" sz="2400" b="1" dirty="0">
              <a:solidFill>
                <a:srgbClr val="FF0000"/>
              </a:solidFill>
              <a:latin typeface="隶书" panose="02010509060101010101" pitchFamily="49" charset="-122"/>
              <a:ea typeface="隶书" panose="02010509060101010101" pitchFamily="49" charset="-122"/>
            </a:endParaRPr>
          </a:p>
        </p:txBody>
      </p:sp>
      <p:pic>
        <p:nvPicPr>
          <p:cNvPr id="5" name="Picture 4" descr="C:\Users\l\Desktop\欺骗的艺术.jpg"/>
          <p:cNvPicPr>
            <a:picLocks noChangeAspect="1" noChangeArrowheads="1"/>
          </p:cNvPicPr>
          <p:nvPr/>
        </p:nvPicPr>
        <p:blipFill>
          <a:blip r:embed="rId3" cstate="print"/>
          <a:srcRect l="56152" t="8623" b="13771"/>
          <a:stretch>
            <a:fillRect/>
          </a:stretch>
        </p:blipFill>
        <p:spPr bwMode="auto">
          <a:xfrm>
            <a:off x="7640512" y="2307454"/>
            <a:ext cx="2753385" cy="3671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本框 6">
            <a:extLst>
              <a:ext uri="{FF2B5EF4-FFF2-40B4-BE49-F238E27FC236}">
                <a16:creationId xmlns:a16="http://schemas.microsoft.com/office/drawing/2014/main" id="{54BF5A6A-E4DD-464A-85CC-35C2FEF7D2E6}"/>
              </a:ext>
            </a:extLst>
          </p:cNvPr>
          <p:cNvSpPr txBox="1"/>
          <p:nvPr/>
        </p:nvSpPr>
        <p:spPr>
          <a:xfrm>
            <a:off x="673147" y="1058252"/>
            <a:ext cx="3993401" cy="590931"/>
          </a:xfrm>
          <a:prstGeom prst="rect">
            <a:avLst/>
          </a:prstGeom>
          <a:noFill/>
        </p:spPr>
        <p:txBody>
          <a:bodyPr wrap="none" rtlCol="0">
            <a:spAutoFit/>
          </a:bodyPr>
          <a:lstStyle/>
          <a:p>
            <a:pPr marL="571500" indent="-571500">
              <a:lnSpc>
                <a:spcPct val="90000"/>
              </a:lnSpc>
              <a:spcBef>
                <a:spcPct val="0"/>
              </a:spcBef>
              <a:buClr>
                <a:srgbClr val="FF0000"/>
              </a:buClr>
              <a:buSzPct val="90000"/>
              <a:buFont typeface="Wingdings" panose="05000000000000000000" pitchFamily="2" charset="2"/>
              <a:buChar char="p"/>
            </a:pPr>
            <a:r>
              <a:rPr lang="zh-CN" altLang="en-US" sz="3600" dirty="0"/>
              <a:t>社会工程学攻击</a:t>
            </a:r>
          </a:p>
        </p:txBody>
      </p:sp>
    </p:spTree>
    <p:extLst>
      <p:ext uri="{BB962C8B-B14F-4D97-AF65-F5344CB8AC3E}">
        <p14:creationId xmlns:p14="http://schemas.microsoft.com/office/powerpoint/2010/main" val="2579053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01.工作区\12.培训管理\04.PPT制作高手\素材\橙色3D小人\面具.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647" y="1737128"/>
            <a:ext cx="2003875" cy="141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线形标注 2 6"/>
          <p:cNvSpPr/>
          <p:nvPr/>
        </p:nvSpPr>
        <p:spPr>
          <a:xfrm>
            <a:off x="3130039" y="1829884"/>
            <a:ext cx="3102901" cy="1230326"/>
          </a:xfrm>
          <a:prstGeom prst="borderCallout2">
            <a:avLst>
              <a:gd name="adj1" fmla="val 18750"/>
              <a:gd name="adj2" fmla="val -8333"/>
              <a:gd name="adj3" fmla="val 18750"/>
              <a:gd name="adj4" fmla="val -16667"/>
              <a:gd name="adj5" fmla="val 93560"/>
              <a:gd name="adj6" fmla="val -27652"/>
            </a:avLst>
          </a:prstGeom>
          <a:solidFill>
            <a:srgbClr val="9BBB59">
              <a:lumMod val="20000"/>
              <a:lumOff val="80000"/>
            </a:srgbClr>
          </a:solidFill>
          <a:ln w="3175" cap="flat" cmpd="sng" algn="ctr">
            <a:solidFill>
              <a:srgbClr val="1F497D">
                <a:lumMod val="20000"/>
                <a:lumOff val="80000"/>
              </a:srgbClr>
            </a:solidFill>
            <a:prstDash val="dash"/>
          </a:ln>
          <a:effectLst/>
        </p:spPr>
        <p:txBody>
          <a:bodyPr anchor="ctr"/>
          <a:lstStyle/>
          <a:p>
            <a:pPr marL="0" marR="0" lvl="0" indent="0" defTabSz="1006475" eaLnBrk="1" fontAlgn="base" latinLnBrk="0" hangingPunct="1">
              <a:lnSpc>
                <a:spcPct val="15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j-ea"/>
                <a:ea typeface="+mj-ea"/>
                <a:cs typeface="+mn-cs"/>
              </a:rPr>
              <a:t>搜集足够多的信息，以便于伪装成一个合法的雇员、合作伙伴、执法官员，或者任意角色。</a:t>
            </a:r>
            <a:endParaRPr kumimoji="0" lang="en-US" altLang="zh-CN" sz="1600" b="0" i="0" u="none" strike="noStrike" kern="0" cap="none" spc="0" normalizeH="0" baseline="0" noProof="0" dirty="0">
              <a:ln>
                <a:noFill/>
              </a:ln>
              <a:solidFill>
                <a:prstClr val="black"/>
              </a:solidFill>
              <a:effectLst/>
              <a:uLnTx/>
              <a:uFillTx/>
              <a:latin typeface="+mj-ea"/>
              <a:ea typeface="+mj-ea"/>
              <a:cs typeface="+mn-cs"/>
            </a:endParaRPr>
          </a:p>
        </p:txBody>
      </p:sp>
      <p:pic>
        <p:nvPicPr>
          <p:cNvPr id="8" name="Picture 3" descr="D:\01.工作区\12.培训管理\04.PPT制作高手\素材\橙色3D小人\收割.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6289" y="4742066"/>
            <a:ext cx="2003875" cy="141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D:\01.工作区\12.培训管理\04.PPT制作高手\素材\橙色3D小人\摔跤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9872" y="4740315"/>
            <a:ext cx="1890117" cy="141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线形标注 2 9"/>
          <p:cNvSpPr/>
          <p:nvPr/>
        </p:nvSpPr>
        <p:spPr>
          <a:xfrm>
            <a:off x="5735949" y="5086836"/>
            <a:ext cx="2498663" cy="1002813"/>
          </a:xfrm>
          <a:prstGeom prst="borderCallout2">
            <a:avLst>
              <a:gd name="adj1" fmla="val 48799"/>
              <a:gd name="adj2" fmla="val -7165"/>
              <a:gd name="adj3" fmla="val 48801"/>
              <a:gd name="adj4" fmla="val -19737"/>
              <a:gd name="adj5" fmla="val -33576"/>
              <a:gd name="adj6" fmla="val -26701"/>
            </a:avLst>
          </a:prstGeom>
          <a:solidFill>
            <a:srgbClr val="9BBB59">
              <a:lumMod val="20000"/>
              <a:lumOff val="80000"/>
            </a:srgbClr>
          </a:solidFill>
          <a:ln w="3175" cap="flat" cmpd="sng" algn="ctr">
            <a:solidFill>
              <a:srgbClr val="1F497D">
                <a:lumMod val="20000"/>
                <a:lumOff val="80000"/>
              </a:srgbClr>
            </a:solidFill>
            <a:prstDash val="dash"/>
          </a:ln>
          <a:effectLst/>
        </p:spPr>
        <p:txBody>
          <a:bodyPr anchor="ctr"/>
          <a:lstStyle/>
          <a:p>
            <a:pPr marL="0" marR="0" lvl="0" indent="0" defTabSz="1006475" eaLnBrk="1" fontAlgn="base" latinLnBrk="0" hangingPunct="1">
              <a:lnSpc>
                <a:spcPct val="15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j-ea"/>
                <a:ea typeface="+mj-ea"/>
                <a:cs typeface="+mn-cs"/>
              </a:rPr>
              <a:t>寻找组织、员工的明显弱点，寻求突破。</a:t>
            </a:r>
            <a:endParaRPr kumimoji="0" lang="en-US" altLang="zh-CN" sz="1600" b="0" i="0" u="none" strike="noStrike" kern="0" cap="none" spc="0" normalizeH="0" baseline="0" noProof="0" dirty="0">
              <a:ln>
                <a:noFill/>
              </a:ln>
              <a:solidFill>
                <a:prstClr val="black"/>
              </a:solidFill>
              <a:effectLst/>
              <a:uLnTx/>
              <a:uFillTx/>
              <a:latin typeface="+mj-ea"/>
              <a:ea typeface="+mj-ea"/>
              <a:cs typeface="+mn-cs"/>
            </a:endParaRPr>
          </a:p>
        </p:txBody>
      </p:sp>
      <p:graphicFrame>
        <p:nvGraphicFramePr>
          <p:cNvPr id="11" name="内容占位符 3"/>
          <p:cNvGraphicFramePr>
            <a:graphicFrameLocks/>
          </p:cNvGraphicFramePr>
          <p:nvPr>
            <p:extLst>
              <p:ext uri="{D42A27DB-BD31-4B8C-83A1-F6EECF244321}">
                <p14:modId xmlns:p14="http://schemas.microsoft.com/office/powerpoint/2010/main" val="3124742695"/>
              </p:ext>
            </p:extLst>
          </p:nvPr>
        </p:nvGraphicFramePr>
        <p:xfrm>
          <a:off x="933653" y="2748244"/>
          <a:ext cx="9545446" cy="238953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Picture 5" descr="D:\01.工作区\12.培训管理\04.PPT制作高手\素材\橙色3D小人\合作2.jpg"/>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6351988" y="1815883"/>
            <a:ext cx="1415838" cy="141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线形标注 2 12"/>
          <p:cNvSpPr/>
          <p:nvPr/>
        </p:nvSpPr>
        <p:spPr>
          <a:xfrm>
            <a:off x="8096847" y="1882388"/>
            <a:ext cx="2500563" cy="616038"/>
          </a:xfrm>
          <a:prstGeom prst="borderCallout2">
            <a:avLst>
              <a:gd name="adj1" fmla="val 18750"/>
              <a:gd name="adj2" fmla="val -8333"/>
              <a:gd name="adj3" fmla="val 18750"/>
              <a:gd name="adj4" fmla="val -16667"/>
              <a:gd name="adj5" fmla="val 93560"/>
              <a:gd name="adj6" fmla="val -27652"/>
            </a:avLst>
          </a:prstGeom>
          <a:solidFill>
            <a:srgbClr val="9BBB59">
              <a:lumMod val="20000"/>
              <a:lumOff val="80000"/>
            </a:srgbClr>
          </a:solidFill>
          <a:ln w="3175" cap="flat" cmpd="sng" algn="ctr">
            <a:solidFill>
              <a:srgbClr val="1F497D">
                <a:lumMod val="20000"/>
                <a:lumOff val="80000"/>
              </a:srgbClr>
            </a:solidFill>
            <a:prstDash val="dash"/>
          </a:ln>
          <a:effectLst/>
        </p:spPr>
        <p:txBody>
          <a:bodyPr anchor="ctr"/>
          <a:lstStyle/>
          <a:p>
            <a:pPr marL="0" marR="0" lvl="0" indent="0" defTabSz="1006475" eaLnBrk="1" fontAlgn="base" latinLnBrk="0" hangingPunct="1">
              <a:lnSpc>
                <a:spcPct val="15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j-ea"/>
                <a:ea typeface="+mj-ea"/>
                <a:cs typeface="+mn-cs"/>
              </a:rPr>
              <a:t>我就是我所声称的那个人！</a:t>
            </a:r>
            <a:endParaRPr kumimoji="0" lang="en-US" altLang="zh-CN" sz="1600" b="0" i="0" u="none" strike="noStrike" kern="0" cap="none" spc="0" normalizeH="0" baseline="0" noProof="0" dirty="0">
              <a:ln>
                <a:noFill/>
              </a:ln>
              <a:solidFill>
                <a:prstClr val="black"/>
              </a:solidFill>
              <a:effectLst/>
              <a:uLnTx/>
              <a:uFillTx/>
              <a:latin typeface="+mj-ea"/>
              <a:ea typeface="+mj-ea"/>
              <a:cs typeface="+mn-cs"/>
            </a:endParaRPr>
          </a:p>
        </p:txBody>
      </p:sp>
      <p:sp>
        <p:nvSpPr>
          <p:cNvPr id="3" name="标题 2"/>
          <p:cNvSpPr>
            <a:spLocks noGrp="1"/>
          </p:cNvSpPr>
          <p:nvPr>
            <p:ph type="title"/>
          </p:nvPr>
        </p:nvSpPr>
        <p:spPr>
          <a:xfrm>
            <a:off x="711624" y="1173726"/>
            <a:ext cx="10374497" cy="498965"/>
          </a:xfrm>
        </p:spPr>
        <p:txBody>
          <a:bodyPr>
            <a:noAutofit/>
          </a:body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社会工程学</a:t>
            </a:r>
          </a:p>
        </p:txBody>
      </p:sp>
    </p:spTree>
    <p:extLst>
      <p:ext uri="{BB962C8B-B14F-4D97-AF65-F5344CB8AC3E}">
        <p14:creationId xmlns:p14="http://schemas.microsoft.com/office/powerpoint/2010/main" val="21937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Graphic spid="11" grpId="0">
        <p:bldAsOne/>
      </p:bldGraphic>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600836" y="1008337"/>
            <a:ext cx="9554792" cy="616128"/>
          </a:xfrm>
        </p:spPr>
        <p:txBody>
          <a:bodyPr>
            <a:noAutofit/>
          </a:bodyPr>
          <a:lstStyle/>
          <a:p>
            <a:pPr marL="571500" indent="-571500">
              <a:buClr>
                <a:srgbClr val="FF0000"/>
              </a:buClr>
              <a:buFont typeface="Wingdings" panose="05000000000000000000" pitchFamily="2" charset="2"/>
              <a:buChar char="p"/>
            </a:pPr>
            <a:r>
              <a:rPr lang="zh-CN" altLang="en-US" sz="3600" dirty="0">
                <a:latin typeface="+mn-lt"/>
                <a:ea typeface="+mn-ea"/>
                <a:cs typeface="+mn-cs"/>
              </a:rPr>
              <a:t>社会工程学 </a:t>
            </a:r>
            <a:r>
              <a:rPr lang="en-US" altLang="zh-CN" sz="3600" dirty="0"/>
              <a:t>– </a:t>
            </a:r>
            <a:r>
              <a:rPr lang="zh-CN" altLang="en-US" sz="2500" dirty="0"/>
              <a:t>典型案例</a:t>
            </a:r>
            <a:endParaRPr lang="zh-CN" altLang="en-US" sz="3600" dirty="0">
              <a:solidFill>
                <a:srgbClr val="333333"/>
              </a:solidFill>
            </a:endParaRPr>
          </a:p>
        </p:txBody>
      </p:sp>
      <p:sp>
        <p:nvSpPr>
          <p:cNvPr id="35843" name="标题 1"/>
          <p:cNvSpPr txBox="1">
            <a:spLocks/>
          </p:cNvSpPr>
          <p:nvPr/>
        </p:nvSpPr>
        <p:spPr bwMode="auto">
          <a:xfrm>
            <a:off x="3194890" y="1344134"/>
            <a:ext cx="9554634"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3" tIns="53762" rIns="107523" bIns="53762" anchor="ctr"/>
          <a:lstStyle>
            <a:lvl1pPr defTabSz="1006475">
              <a:spcBef>
                <a:spcPct val="20000"/>
              </a:spcBef>
              <a:buChar char="•"/>
              <a:defRPr sz="3000">
                <a:solidFill>
                  <a:schemeClr val="tx1"/>
                </a:solidFill>
                <a:latin typeface="Arial" panose="020B0604020202020204" pitchFamily="34" charset="0"/>
                <a:ea typeface="宋体" panose="02010600030101010101" pitchFamily="2" charset="-122"/>
              </a:defRPr>
            </a:lvl1pPr>
            <a:lvl2pPr marL="742950" indent="-285750" defTabSz="100647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100647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100647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1006475">
              <a:spcBef>
                <a:spcPct val="20000"/>
              </a:spcBef>
              <a:buChar char="»"/>
              <a:defRPr sz="1400">
                <a:solidFill>
                  <a:schemeClr val="tx1"/>
                </a:solidFill>
                <a:latin typeface="Arial" panose="020B0604020202020204" pitchFamily="34" charset="0"/>
                <a:ea typeface="宋体" panose="02010600030101010101" pitchFamily="2" charset="-122"/>
              </a:defRPr>
            </a:lvl5pPr>
            <a:lvl6pPr marL="2514600" indent="-228600" defTabSz="1006475" eaLnBrk="0" fontAlgn="base" hangingPunct="0">
              <a:spcBef>
                <a:spcPct val="20000"/>
              </a:spcBef>
              <a:spcAft>
                <a:spcPct val="0"/>
              </a:spcAft>
              <a:buChar char="»"/>
              <a:defRPr sz="1400">
                <a:solidFill>
                  <a:schemeClr val="tx1"/>
                </a:solidFill>
                <a:latin typeface="Arial" panose="020B0604020202020204" pitchFamily="34" charset="0"/>
                <a:ea typeface="宋体" panose="02010600030101010101" pitchFamily="2" charset="-122"/>
              </a:defRPr>
            </a:lvl6pPr>
            <a:lvl7pPr marL="2971800" indent="-228600" defTabSz="1006475" eaLnBrk="0" fontAlgn="base" hangingPunct="0">
              <a:spcBef>
                <a:spcPct val="20000"/>
              </a:spcBef>
              <a:spcAft>
                <a:spcPct val="0"/>
              </a:spcAft>
              <a:buChar char="»"/>
              <a:defRPr sz="1400">
                <a:solidFill>
                  <a:schemeClr val="tx1"/>
                </a:solidFill>
                <a:latin typeface="Arial" panose="020B0604020202020204" pitchFamily="34" charset="0"/>
                <a:ea typeface="宋体" panose="02010600030101010101" pitchFamily="2" charset="-122"/>
              </a:defRPr>
            </a:lvl7pPr>
            <a:lvl8pPr marL="3429000" indent="-228600" defTabSz="1006475" eaLnBrk="0" fontAlgn="base" hangingPunct="0">
              <a:spcBef>
                <a:spcPct val="20000"/>
              </a:spcBef>
              <a:spcAft>
                <a:spcPct val="0"/>
              </a:spcAft>
              <a:buChar char="»"/>
              <a:defRPr sz="1400">
                <a:solidFill>
                  <a:schemeClr val="tx1"/>
                </a:solidFill>
                <a:latin typeface="Arial" panose="020B0604020202020204" pitchFamily="34" charset="0"/>
                <a:ea typeface="宋体" panose="02010600030101010101" pitchFamily="2" charset="-122"/>
              </a:defRPr>
            </a:lvl8pPr>
            <a:lvl9pPr marL="3886200" indent="-228600" defTabSz="1006475" eaLnBrk="0" fontAlgn="base" hangingPunct="0">
              <a:spcBef>
                <a:spcPct val="20000"/>
              </a:spcBef>
              <a:spcAft>
                <a:spcPct val="0"/>
              </a:spcAft>
              <a:buChar char="»"/>
              <a:defRPr sz="14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5227"/>
          </a:p>
        </p:txBody>
      </p:sp>
      <p:sp>
        <p:nvSpPr>
          <p:cNvPr id="6" name="TextBox 5"/>
          <p:cNvSpPr txBox="1"/>
          <p:nvPr/>
        </p:nvSpPr>
        <p:spPr>
          <a:xfrm>
            <a:off x="5248057" y="5993921"/>
            <a:ext cx="2243666" cy="404278"/>
          </a:xfrm>
          <a:prstGeom prst="rect">
            <a:avLst/>
          </a:prstGeom>
          <a:noFill/>
        </p:spPr>
        <p:txBody>
          <a:bodyPr>
            <a:spAutoFit/>
          </a:bodyPr>
          <a:lstStyle/>
          <a:p>
            <a:pPr>
              <a:defRPr/>
            </a:pPr>
            <a:r>
              <a:rPr lang="zh-CN" altLang="en-US" sz="2027" b="1" dirty="0">
                <a:latin typeface="+mn-ea"/>
                <a:ea typeface="+mn-ea"/>
              </a:rPr>
              <a:t>印刷公司</a:t>
            </a:r>
            <a:r>
              <a:rPr lang="en-US" altLang="zh-CN" sz="2027" b="1" dirty="0">
                <a:latin typeface="+mn-ea"/>
                <a:ea typeface="+mn-ea"/>
              </a:rPr>
              <a:t>CEO</a:t>
            </a:r>
            <a:endParaRPr lang="zh-CN" altLang="en-US" sz="2027" b="1" dirty="0">
              <a:latin typeface="+mn-ea"/>
              <a:ea typeface="+mn-ea"/>
            </a:endParaRPr>
          </a:p>
        </p:txBody>
      </p:sp>
      <p:pic>
        <p:nvPicPr>
          <p:cNvPr id="7" name="图片 25" descr="84543553.jpg"/>
          <p:cNvPicPr>
            <a:picLocks noChangeAspect="1"/>
          </p:cNvPicPr>
          <p:nvPr/>
        </p:nvPicPr>
        <p:blipFill>
          <a:blip r:embed="rId3" cstate="print"/>
          <a:srcRect r="61495" b="20513"/>
          <a:stretch>
            <a:fillRect/>
          </a:stretch>
        </p:blipFill>
        <p:spPr bwMode="auto">
          <a:xfrm>
            <a:off x="4512823" y="2728912"/>
            <a:ext cx="3361540" cy="3231337"/>
          </a:xfrm>
          <a:prstGeom prst="ellipse">
            <a:avLst/>
          </a:prstGeom>
          <a:ln>
            <a:noFill/>
          </a:ln>
          <a:effectLst>
            <a:softEdge rad="112500"/>
          </a:effectLst>
        </p:spPr>
      </p:pic>
      <p:grpSp>
        <p:nvGrpSpPr>
          <p:cNvPr id="8" name="组合 45"/>
          <p:cNvGrpSpPr>
            <a:grpSpLocks/>
          </p:cNvGrpSpPr>
          <p:nvPr/>
        </p:nvGrpSpPr>
        <p:grpSpPr bwMode="auto">
          <a:xfrm>
            <a:off x="286589" y="2536347"/>
            <a:ext cx="5475818" cy="2881313"/>
            <a:chOff x="250020" y="1563288"/>
            <a:chExt cx="4105882" cy="2160991"/>
          </a:xfrm>
        </p:grpSpPr>
        <p:sp>
          <p:nvSpPr>
            <p:cNvPr id="9" name="圆角矩形 8"/>
            <p:cNvSpPr/>
            <p:nvPr/>
          </p:nvSpPr>
          <p:spPr bwMode="auto">
            <a:xfrm>
              <a:off x="250020" y="1563288"/>
              <a:ext cx="3169481" cy="791768"/>
            </a:xfrm>
            <a:prstGeom prst="roundRect">
              <a:avLst>
                <a:gd name="adj" fmla="val 18944"/>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lIns="81637" tIns="40819" rIns="81637" bIns="40819" anchor="ctr"/>
            <a:lstStyle/>
            <a:p>
              <a:pPr algn="ctr">
                <a:defRPr/>
              </a:pPr>
              <a:r>
                <a:rPr lang="zh-CN" altLang="en-US" sz="1600" b="1" dirty="0">
                  <a:solidFill>
                    <a:sysClr val="windowText" lastClr="000000"/>
                  </a:solidFill>
                  <a:latin typeface="+mn-ea"/>
                  <a:ea typeface="+mn-ea"/>
                </a:rPr>
                <a:t>收集服务器相关信息：</a:t>
              </a:r>
              <a:endParaRPr lang="en-US" altLang="zh-CN" sz="1600" b="1" dirty="0">
                <a:solidFill>
                  <a:sysClr val="windowText" lastClr="000000"/>
                </a:solidFill>
                <a:latin typeface="+mn-ea"/>
                <a:ea typeface="+mn-ea"/>
              </a:endParaRPr>
            </a:p>
            <a:p>
              <a:pPr algn="ctr">
                <a:defRPr/>
              </a:pPr>
              <a:r>
                <a:rPr lang="zh-CN" altLang="en-US" sz="1600" dirty="0">
                  <a:solidFill>
                    <a:sysClr val="windowText" lastClr="000000"/>
                  </a:solidFill>
                  <a:latin typeface="+mn-ea"/>
                  <a:ea typeface="+mn-ea"/>
                </a:rPr>
                <a:t>服务器</a:t>
              </a:r>
              <a:r>
                <a:rPr lang="en-US" altLang="zh-CN" sz="1600" dirty="0">
                  <a:solidFill>
                    <a:sysClr val="windowText" lastClr="000000"/>
                  </a:solidFill>
                  <a:latin typeface="+mn-ea"/>
                  <a:ea typeface="+mn-ea"/>
                </a:rPr>
                <a:t>IP</a:t>
              </a:r>
              <a:r>
                <a:rPr lang="zh-CN" altLang="en-US" sz="1600" dirty="0">
                  <a:solidFill>
                    <a:sysClr val="windowText" lastClr="000000"/>
                  </a:solidFill>
                  <a:latin typeface="+mn-ea"/>
                  <a:ea typeface="+mn-ea"/>
                </a:rPr>
                <a:t>地址、物理地址、操作系统、应用程序及相关版本</a:t>
              </a:r>
            </a:p>
          </p:txBody>
        </p:sp>
        <p:sp>
          <p:nvSpPr>
            <p:cNvPr id="11" name="弧形 10"/>
            <p:cNvSpPr/>
            <p:nvPr/>
          </p:nvSpPr>
          <p:spPr bwMode="auto">
            <a:xfrm>
              <a:off x="3203652" y="1995487"/>
              <a:ext cx="1152250" cy="1728792"/>
            </a:xfrm>
            <a:prstGeom prst="arc">
              <a:avLst/>
            </a:prstGeom>
            <a:noFill/>
            <a:ln w="28575" cap="flat" cmpd="sng" algn="ctr">
              <a:solidFill>
                <a:schemeClr val="bg1">
                  <a:lumMod val="50000"/>
                </a:schemeClr>
              </a:solidFill>
              <a:prstDash val="sysDash"/>
              <a:round/>
              <a:headEnd type="none" w="med" len="med"/>
              <a:tailEnd type="none" w="med" len="med"/>
            </a:ln>
            <a:effectLst/>
          </p:spPr>
          <p:txBody>
            <a:bodyPr/>
            <a:lstStyle/>
            <a:p>
              <a:pPr>
                <a:defRPr/>
              </a:pPr>
              <a:endParaRPr lang="zh-CN" altLang="en-US" sz="2027"/>
            </a:p>
          </p:txBody>
        </p:sp>
      </p:grpSp>
      <p:grpSp>
        <p:nvGrpSpPr>
          <p:cNvPr id="12" name="组合 47"/>
          <p:cNvGrpSpPr>
            <a:grpSpLocks/>
          </p:cNvGrpSpPr>
          <p:nvPr/>
        </p:nvGrpSpPr>
        <p:grpSpPr bwMode="auto">
          <a:xfrm>
            <a:off x="286589" y="3436460"/>
            <a:ext cx="5475818" cy="2978150"/>
            <a:chOff x="250020" y="2211585"/>
            <a:chExt cx="4105880" cy="2233024"/>
          </a:xfrm>
        </p:grpSpPr>
        <p:sp>
          <p:nvSpPr>
            <p:cNvPr id="13" name="圆角矩形 12"/>
            <p:cNvSpPr/>
            <p:nvPr/>
          </p:nvSpPr>
          <p:spPr bwMode="auto">
            <a:xfrm>
              <a:off x="250020" y="3588775"/>
              <a:ext cx="3240899" cy="855834"/>
            </a:xfrm>
            <a:prstGeom prst="roundRect">
              <a:avLst>
                <a:gd name="adj" fmla="val 18944"/>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lIns="81637" tIns="40819" rIns="81637" bIns="40819" anchor="ctr"/>
            <a:lstStyle/>
            <a:p>
              <a:pPr algn="ctr"/>
              <a:r>
                <a:rPr lang="zh-CN" altLang="en-US" sz="1600" dirty="0">
                  <a:solidFill>
                    <a:sysClr val="windowText" lastClr="000000"/>
                  </a:solidFill>
                  <a:latin typeface="+mn-ea"/>
                </a:rPr>
                <a:t>收集癌症相关的信息</a:t>
              </a:r>
              <a:endParaRPr lang="en-US" altLang="zh-CN" sz="1600" dirty="0">
                <a:solidFill>
                  <a:sysClr val="windowText" lastClr="000000"/>
                </a:solidFill>
                <a:latin typeface="+mn-ea"/>
              </a:endParaRPr>
            </a:p>
            <a:p>
              <a:pPr algn="ctr"/>
              <a:r>
                <a:rPr lang="zh-CN" altLang="en-US" sz="1600" dirty="0">
                  <a:solidFill>
                    <a:sysClr val="windowText" lastClr="000000"/>
                  </a:solidFill>
                  <a:latin typeface="+mn-ea"/>
                </a:rPr>
                <a:t>癌症医疗机构及相关信息</a:t>
              </a:r>
              <a:endParaRPr lang="en-US" altLang="zh-CN" sz="1600" dirty="0">
                <a:solidFill>
                  <a:sysClr val="windowText" lastClr="000000"/>
                </a:solidFill>
                <a:latin typeface="+mn-ea"/>
              </a:endParaRPr>
            </a:p>
            <a:p>
              <a:pPr algn="ctr"/>
              <a:r>
                <a:rPr lang="zh-CN" altLang="en-US" sz="1600" dirty="0">
                  <a:solidFill>
                    <a:sysClr val="windowText" lastClr="000000"/>
                  </a:solidFill>
                  <a:latin typeface="+mn-ea"/>
                </a:rPr>
                <a:t>知名的癌症慈善机构</a:t>
              </a:r>
              <a:endParaRPr lang="en-US" altLang="zh-CN" sz="1600" dirty="0">
                <a:solidFill>
                  <a:sysClr val="windowText" lastClr="000000"/>
                </a:solidFill>
                <a:latin typeface="+mn-ea"/>
              </a:endParaRPr>
            </a:p>
            <a:p>
              <a:pPr algn="ctr"/>
              <a:r>
                <a:rPr lang="zh-CN" altLang="en-US" sz="1600" dirty="0">
                  <a:solidFill>
                    <a:sysClr val="windowText" lastClr="000000"/>
                  </a:solidFill>
                  <a:latin typeface="+mn-ea"/>
                </a:rPr>
                <a:t>规律性的募捐活动和规则</a:t>
              </a:r>
            </a:p>
          </p:txBody>
        </p:sp>
        <p:sp>
          <p:nvSpPr>
            <p:cNvPr id="15" name="弧形 14"/>
            <p:cNvSpPr/>
            <p:nvPr/>
          </p:nvSpPr>
          <p:spPr bwMode="auto">
            <a:xfrm flipV="1">
              <a:off x="3130643" y="2211585"/>
              <a:ext cx="1225257" cy="1872359"/>
            </a:xfrm>
            <a:prstGeom prst="arc">
              <a:avLst/>
            </a:prstGeom>
            <a:noFill/>
            <a:ln w="28575" cap="flat" cmpd="sng" algn="ctr">
              <a:solidFill>
                <a:schemeClr val="bg1">
                  <a:lumMod val="50000"/>
                </a:schemeClr>
              </a:solidFill>
              <a:prstDash val="sysDash"/>
              <a:round/>
              <a:headEnd type="none" w="med" len="med"/>
              <a:tailEnd type="none" w="med" len="med"/>
            </a:ln>
            <a:effectLst/>
          </p:spPr>
          <p:txBody>
            <a:bodyPr/>
            <a:lstStyle/>
            <a:p>
              <a:pPr>
                <a:defRPr/>
              </a:pPr>
              <a:endParaRPr lang="zh-CN" altLang="en-US" sz="2027"/>
            </a:p>
          </p:txBody>
        </p:sp>
      </p:grpSp>
      <p:grpSp>
        <p:nvGrpSpPr>
          <p:cNvPr id="16" name="组合 46"/>
          <p:cNvGrpSpPr>
            <a:grpSpLocks/>
          </p:cNvGrpSpPr>
          <p:nvPr/>
        </p:nvGrpSpPr>
        <p:grpSpPr bwMode="auto">
          <a:xfrm>
            <a:off x="286589" y="3785710"/>
            <a:ext cx="5475818" cy="1249362"/>
            <a:chOff x="250020" y="2499717"/>
            <a:chExt cx="4105882" cy="936430"/>
          </a:xfrm>
        </p:grpSpPr>
        <p:sp>
          <p:nvSpPr>
            <p:cNvPr id="17" name="圆角矩形 16"/>
            <p:cNvSpPr/>
            <p:nvPr/>
          </p:nvSpPr>
          <p:spPr bwMode="auto">
            <a:xfrm>
              <a:off x="250020" y="2499717"/>
              <a:ext cx="3169481" cy="936430"/>
            </a:xfrm>
            <a:prstGeom prst="roundRect">
              <a:avLst>
                <a:gd name="adj" fmla="val 18944"/>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lIns="81637" tIns="40819" rIns="81637" bIns="40819" anchor="ctr"/>
            <a:lstStyle/>
            <a:p>
              <a:pPr algn="ctr"/>
              <a:r>
                <a:rPr lang="zh-CN" altLang="en-US" sz="1600" b="1" dirty="0">
                  <a:solidFill>
                    <a:sysClr val="windowText" lastClr="000000"/>
                  </a:solidFill>
                  <a:latin typeface="+mn-ea"/>
                </a:rPr>
                <a:t>收集个人相关信息</a:t>
              </a:r>
              <a:endParaRPr lang="en-US" altLang="zh-CN" sz="1600" b="1" dirty="0">
                <a:solidFill>
                  <a:sysClr val="windowText" lastClr="000000"/>
                </a:solidFill>
                <a:latin typeface="+mn-ea"/>
              </a:endParaRPr>
            </a:p>
            <a:p>
              <a:pPr algn="ctr"/>
              <a:r>
                <a:rPr lang="zh-CN" altLang="en-US" sz="1600" dirty="0">
                  <a:solidFill>
                    <a:sysClr val="windowText" lastClr="000000"/>
                  </a:solidFill>
                  <a:latin typeface="+mn-ea"/>
                </a:rPr>
                <a:t>爱好：常去的餐厅，喜欢的比赛和球队</a:t>
              </a:r>
              <a:endParaRPr lang="en-US" altLang="zh-CN" sz="1600" dirty="0">
                <a:solidFill>
                  <a:sysClr val="windowText" lastClr="000000"/>
                </a:solidFill>
                <a:latin typeface="+mn-ea"/>
              </a:endParaRPr>
            </a:p>
            <a:p>
              <a:pPr algn="ctr"/>
              <a:r>
                <a:rPr lang="zh-CN" altLang="en-US" sz="1600" dirty="0">
                  <a:solidFill>
                    <a:sysClr val="windowText" lastClr="000000"/>
                  </a:solidFill>
                  <a:latin typeface="+mn-ea"/>
                </a:rPr>
                <a:t>家庭状况：家庭成员及相关经历</a:t>
              </a:r>
              <a:endParaRPr lang="en-US" altLang="zh-CN" sz="1600" dirty="0">
                <a:solidFill>
                  <a:sysClr val="windowText" lastClr="000000"/>
                </a:solidFill>
                <a:latin typeface="+mn-ea"/>
              </a:endParaRPr>
            </a:p>
            <a:p>
              <a:pPr algn="ctr"/>
              <a:r>
                <a:rPr lang="zh-CN" altLang="en-US" sz="1600" dirty="0">
                  <a:solidFill>
                    <a:sysClr val="windowText" lastClr="000000"/>
                  </a:solidFill>
                  <a:latin typeface="+mn-ea"/>
                </a:rPr>
                <a:t>线索：家人与癌症奋斗并存活下来</a:t>
              </a:r>
            </a:p>
          </p:txBody>
        </p:sp>
        <p:cxnSp>
          <p:nvCxnSpPr>
            <p:cNvPr id="19" name="直接连接符 18"/>
            <p:cNvCxnSpPr/>
            <p:nvPr/>
          </p:nvCxnSpPr>
          <p:spPr bwMode="auto">
            <a:xfrm flipH="1">
              <a:off x="3779777" y="3004223"/>
              <a:ext cx="576125" cy="0"/>
            </a:xfrm>
            <a:prstGeom prst="line">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cxnSp>
      </p:grpSp>
      <p:grpSp>
        <p:nvGrpSpPr>
          <p:cNvPr id="20" name="组合 49"/>
          <p:cNvGrpSpPr>
            <a:grpSpLocks/>
          </p:cNvGrpSpPr>
          <p:nvPr/>
        </p:nvGrpSpPr>
        <p:grpSpPr bwMode="auto">
          <a:xfrm>
            <a:off x="6626007" y="3785710"/>
            <a:ext cx="5187949" cy="1344612"/>
            <a:chOff x="5004198" y="2499717"/>
            <a:chExt cx="3889782" cy="1008462"/>
          </a:xfrm>
        </p:grpSpPr>
        <p:sp>
          <p:nvSpPr>
            <p:cNvPr id="21" name="圆角矩形 20"/>
            <p:cNvSpPr/>
            <p:nvPr/>
          </p:nvSpPr>
          <p:spPr bwMode="auto">
            <a:xfrm>
              <a:off x="5869123" y="2499717"/>
              <a:ext cx="3024857" cy="1008462"/>
            </a:xfrm>
            <a:prstGeom prst="roundRect">
              <a:avLst>
                <a:gd name="adj" fmla="val 18944"/>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lIns="81637" tIns="40819" rIns="81637" bIns="40819" anchor="ctr"/>
            <a:lstStyle/>
            <a:p>
              <a:pPr algn="ctr"/>
              <a:r>
                <a:rPr lang="zh-CN" altLang="en-US" sz="1600" b="1" dirty="0">
                  <a:solidFill>
                    <a:sysClr val="windowText" lastClr="000000"/>
                  </a:solidFill>
                  <a:latin typeface="+mn-ea"/>
                </a:rPr>
                <a:t>打动</a:t>
              </a:r>
              <a:endParaRPr lang="en-US" altLang="zh-CN" sz="1600" b="1" dirty="0">
                <a:solidFill>
                  <a:sysClr val="windowText" lastClr="000000"/>
                </a:solidFill>
                <a:latin typeface="+mn-ea"/>
              </a:endParaRPr>
            </a:p>
            <a:p>
              <a:pPr algn="ctr"/>
              <a:r>
                <a:rPr lang="zh-CN" altLang="en-US" sz="1600" dirty="0">
                  <a:solidFill>
                    <a:sysClr val="windowText" lastClr="000000"/>
                  </a:solidFill>
                  <a:latin typeface="+mn-ea"/>
                </a:rPr>
                <a:t>奖品除了几家餐厅（包括他最喜欢的那家餐厅）的礼券外，还有他最喜欢的球队参加的比赛的门票</a:t>
              </a:r>
            </a:p>
          </p:txBody>
        </p:sp>
        <p:cxnSp>
          <p:nvCxnSpPr>
            <p:cNvPr id="23" name="直接连接符 22"/>
            <p:cNvCxnSpPr/>
            <p:nvPr/>
          </p:nvCxnSpPr>
          <p:spPr bwMode="auto">
            <a:xfrm flipH="1">
              <a:off x="5004198" y="3004544"/>
              <a:ext cx="576087" cy="0"/>
            </a:xfrm>
            <a:prstGeom prst="line">
              <a:avLst/>
            </a:prstGeom>
            <a:solidFill>
              <a:schemeClr val="accent1"/>
            </a:solidFill>
            <a:ln w="28575" cap="flat" cmpd="sng" algn="ctr">
              <a:solidFill>
                <a:schemeClr val="bg1">
                  <a:lumMod val="50000"/>
                </a:schemeClr>
              </a:solidFill>
              <a:prstDash val="sysDash"/>
              <a:round/>
              <a:headEnd type="none" w="med" len="med"/>
              <a:tailEnd type="none" w="med" len="med"/>
            </a:ln>
            <a:effectLst/>
          </p:spPr>
        </p:cxnSp>
      </p:grpSp>
      <p:grpSp>
        <p:nvGrpSpPr>
          <p:cNvPr id="24" name="组合 51"/>
          <p:cNvGrpSpPr>
            <a:grpSpLocks/>
          </p:cNvGrpSpPr>
          <p:nvPr/>
        </p:nvGrpSpPr>
        <p:grpSpPr bwMode="auto">
          <a:xfrm>
            <a:off x="6626007" y="2536347"/>
            <a:ext cx="5187949" cy="2881313"/>
            <a:chOff x="5004197" y="1563289"/>
            <a:chExt cx="3889783" cy="2160991"/>
          </a:xfrm>
        </p:grpSpPr>
        <p:sp>
          <p:nvSpPr>
            <p:cNvPr id="25" name="圆角矩形 24"/>
            <p:cNvSpPr/>
            <p:nvPr/>
          </p:nvSpPr>
          <p:spPr bwMode="auto">
            <a:xfrm>
              <a:off x="5869122" y="1563289"/>
              <a:ext cx="3024858" cy="791768"/>
            </a:xfrm>
            <a:prstGeom prst="roundRect">
              <a:avLst>
                <a:gd name="adj" fmla="val 18944"/>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lIns="81637" tIns="40819" rIns="81637" bIns="40819" anchor="ctr"/>
            <a:lstStyle/>
            <a:p>
              <a:pPr algn="ctr"/>
              <a:r>
                <a:rPr lang="zh-CN" altLang="en-US" sz="1600" b="1" dirty="0">
                  <a:solidFill>
                    <a:sysClr val="windowText" lastClr="000000"/>
                  </a:solidFill>
                  <a:latin typeface="+mn-ea"/>
                </a:rPr>
                <a:t>接近</a:t>
              </a:r>
              <a:endParaRPr lang="en-US" altLang="zh-CN" sz="1600" b="1" dirty="0">
                <a:solidFill>
                  <a:sysClr val="windowText" lastClr="000000"/>
                </a:solidFill>
                <a:latin typeface="+mn-ea"/>
              </a:endParaRPr>
            </a:p>
            <a:p>
              <a:pPr algn="ctr"/>
              <a:r>
                <a:rPr lang="zh-CN" altLang="en-US" sz="1600" dirty="0">
                  <a:solidFill>
                    <a:sysClr val="windowText" lastClr="000000"/>
                  </a:solidFill>
                  <a:latin typeface="+mn-ea"/>
                </a:rPr>
                <a:t>伪装成癌症慈善机构的工作人员，电话给</a:t>
              </a:r>
              <a:r>
                <a:rPr lang="en-US" altLang="zh-CN" sz="1600" dirty="0">
                  <a:solidFill>
                    <a:sysClr val="windowText" lastClr="000000"/>
                  </a:solidFill>
                  <a:latin typeface="+mn-ea"/>
                </a:rPr>
                <a:t>CEO</a:t>
              </a:r>
              <a:r>
                <a:rPr lang="zh-CN" altLang="en-US" sz="1600" dirty="0">
                  <a:solidFill>
                    <a:sysClr val="windowText" lastClr="000000"/>
                  </a:solidFill>
                  <a:latin typeface="+mn-ea"/>
                </a:rPr>
                <a:t>说明最近机构会有一次抽奖活动，来感谢好心人的捐赠</a:t>
              </a:r>
            </a:p>
          </p:txBody>
        </p:sp>
        <p:sp>
          <p:nvSpPr>
            <p:cNvPr id="27" name="弧形 26"/>
            <p:cNvSpPr/>
            <p:nvPr/>
          </p:nvSpPr>
          <p:spPr bwMode="auto">
            <a:xfrm flipH="1">
              <a:off x="5004197" y="1995488"/>
              <a:ext cx="1080759" cy="1728792"/>
            </a:xfrm>
            <a:prstGeom prst="arc">
              <a:avLst/>
            </a:prstGeom>
            <a:noFill/>
            <a:ln w="28575" cap="flat" cmpd="sng" algn="ctr">
              <a:solidFill>
                <a:schemeClr val="bg1">
                  <a:lumMod val="50000"/>
                </a:schemeClr>
              </a:solidFill>
              <a:prstDash val="sysDash"/>
              <a:round/>
              <a:headEnd type="none" w="med" len="med"/>
              <a:tailEnd type="none" w="med" len="med"/>
            </a:ln>
            <a:effectLst/>
          </p:spPr>
          <p:txBody>
            <a:bodyPr/>
            <a:lstStyle/>
            <a:p>
              <a:pPr>
                <a:defRPr/>
              </a:pPr>
              <a:endParaRPr lang="zh-CN" altLang="en-US" sz="2027"/>
            </a:p>
          </p:txBody>
        </p:sp>
      </p:grpSp>
      <p:grpSp>
        <p:nvGrpSpPr>
          <p:cNvPr id="28" name="组合 50"/>
          <p:cNvGrpSpPr>
            <a:grpSpLocks/>
          </p:cNvGrpSpPr>
          <p:nvPr/>
        </p:nvGrpSpPr>
        <p:grpSpPr bwMode="auto">
          <a:xfrm>
            <a:off x="6626007" y="3399946"/>
            <a:ext cx="5187949" cy="3086100"/>
            <a:chOff x="5004198" y="2211585"/>
            <a:chExt cx="3889782" cy="2314223"/>
          </a:xfrm>
        </p:grpSpPr>
        <p:sp>
          <p:nvSpPr>
            <p:cNvPr id="29" name="圆角矩形 28"/>
            <p:cNvSpPr/>
            <p:nvPr/>
          </p:nvSpPr>
          <p:spPr bwMode="auto">
            <a:xfrm>
              <a:off x="5869123" y="3660356"/>
              <a:ext cx="3024857" cy="865452"/>
            </a:xfrm>
            <a:prstGeom prst="roundRect">
              <a:avLst>
                <a:gd name="adj" fmla="val 18944"/>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lIns="81637" tIns="40819" rIns="81637" bIns="40819" anchor="ctr"/>
            <a:lstStyle/>
            <a:p>
              <a:pPr algn="ctr"/>
              <a:r>
                <a:rPr lang="zh-CN" altLang="en-US" sz="1600" b="1" dirty="0">
                  <a:solidFill>
                    <a:sysClr val="windowText" lastClr="000000"/>
                  </a:solidFill>
                  <a:latin typeface="+mn-ea"/>
                </a:rPr>
                <a:t>中招：</a:t>
              </a:r>
              <a:endParaRPr lang="en-US" altLang="zh-CN" sz="1600" b="1" dirty="0">
                <a:solidFill>
                  <a:sysClr val="windowText" lastClr="000000"/>
                </a:solidFill>
                <a:latin typeface="+mn-ea"/>
              </a:endParaRPr>
            </a:p>
            <a:p>
              <a:pPr algn="ctr"/>
              <a:r>
                <a:rPr lang="zh-CN" altLang="en-US" sz="1600" dirty="0">
                  <a:solidFill>
                    <a:sysClr val="windowText" lastClr="000000"/>
                  </a:solidFill>
                  <a:latin typeface="+mn-ea"/>
                </a:rPr>
                <a:t>同意让克里斯给他发来一份关于募捐活动更多信息的</a:t>
              </a:r>
              <a:r>
                <a:rPr lang="en-US" altLang="zh-CN" sz="1600" dirty="0">
                  <a:solidFill>
                    <a:sysClr val="windowText" lastClr="000000"/>
                  </a:solidFill>
                  <a:latin typeface="+mn-ea"/>
                </a:rPr>
                <a:t>PDF</a:t>
              </a:r>
              <a:r>
                <a:rPr lang="zh-CN" altLang="en-US" sz="1600" dirty="0">
                  <a:solidFill>
                    <a:sysClr val="windowText" lastClr="000000"/>
                  </a:solidFill>
                  <a:latin typeface="+mn-ea"/>
                </a:rPr>
                <a:t>文档</a:t>
              </a:r>
              <a:r>
                <a:rPr lang="en-US" altLang="zh-CN" sz="1600" dirty="0">
                  <a:solidFill>
                    <a:sysClr val="windowText" lastClr="000000"/>
                  </a:solidFill>
                  <a:latin typeface="+mn-ea"/>
                </a:rPr>
                <a:t>.</a:t>
              </a:r>
              <a:r>
                <a:rPr lang="zh-CN" altLang="en-US" sz="1600" dirty="0">
                  <a:solidFill>
                    <a:sysClr val="windowText" lastClr="000000"/>
                  </a:solidFill>
                  <a:latin typeface="+mn-ea"/>
                </a:rPr>
                <a:t>当他打开</a:t>
              </a:r>
              <a:r>
                <a:rPr lang="en-US" altLang="zh-CN" sz="1600" dirty="0">
                  <a:solidFill>
                    <a:sysClr val="windowText" lastClr="000000"/>
                  </a:solidFill>
                  <a:latin typeface="+mn-ea"/>
                </a:rPr>
                <a:t>PDF</a:t>
              </a:r>
              <a:r>
                <a:rPr lang="zh-CN" altLang="en-US" sz="1600" dirty="0">
                  <a:solidFill>
                    <a:sysClr val="windowText" lastClr="000000"/>
                  </a:solidFill>
                  <a:latin typeface="+mn-ea"/>
                </a:rPr>
                <a:t>文档时电脑上已经被安装外壳程序</a:t>
              </a:r>
            </a:p>
          </p:txBody>
        </p:sp>
        <p:sp>
          <p:nvSpPr>
            <p:cNvPr id="31" name="弧形 30"/>
            <p:cNvSpPr/>
            <p:nvPr/>
          </p:nvSpPr>
          <p:spPr bwMode="auto">
            <a:xfrm flipH="1" flipV="1">
              <a:off x="5004198" y="2211585"/>
              <a:ext cx="1080759" cy="1872569"/>
            </a:xfrm>
            <a:prstGeom prst="arc">
              <a:avLst/>
            </a:prstGeom>
            <a:noFill/>
            <a:ln w="28575" cap="flat" cmpd="sng" algn="ctr">
              <a:solidFill>
                <a:schemeClr val="bg1">
                  <a:lumMod val="50000"/>
                </a:schemeClr>
              </a:solidFill>
              <a:prstDash val="sysDash"/>
              <a:round/>
              <a:headEnd type="none" w="med" len="med"/>
              <a:tailEnd type="none" w="med" len="med"/>
            </a:ln>
            <a:effectLst/>
          </p:spPr>
          <p:txBody>
            <a:bodyPr/>
            <a:lstStyle/>
            <a:p>
              <a:pPr>
                <a:defRPr/>
              </a:pPr>
              <a:endParaRPr lang="zh-CN" altLang="en-US" sz="2027"/>
            </a:p>
          </p:txBody>
        </p:sp>
      </p:grpSp>
      <p:sp>
        <p:nvSpPr>
          <p:cNvPr id="33" name="圆角矩形 32"/>
          <p:cNvSpPr/>
          <p:nvPr/>
        </p:nvSpPr>
        <p:spPr bwMode="auto">
          <a:xfrm>
            <a:off x="434756" y="1633371"/>
            <a:ext cx="6959600" cy="719137"/>
          </a:xfrm>
          <a:prstGeom prst="roundRect">
            <a:avLst>
              <a:gd name="adj" fmla="val 0"/>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lIns="81637" tIns="40819" rIns="81637" bIns="40819"/>
          <a:lstStyle/>
          <a:p>
            <a:pPr>
              <a:defRPr/>
            </a:pPr>
            <a:r>
              <a:rPr lang="zh-CN" altLang="en-US" sz="1280" dirty="0">
                <a:solidFill>
                  <a:srgbClr val="000000"/>
                </a:solidFill>
                <a:latin typeface="+mn-ea"/>
                <a:ea typeface="+mn-ea"/>
              </a:rPr>
              <a:t>美国一家印刷公司，其</a:t>
            </a:r>
            <a:r>
              <a:rPr lang="zh-CN" altLang="en-US" sz="1280" b="1" dirty="0">
                <a:solidFill>
                  <a:srgbClr val="FF0000"/>
                </a:solidFill>
                <a:latin typeface="+mn-ea"/>
                <a:ea typeface="+mn-ea"/>
              </a:rPr>
              <a:t>工艺专利和供应商名单</a:t>
            </a:r>
            <a:r>
              <a:rPr lang="zh-CN" altLang="en-US" sz="1280" dirty="0">
                <a:solidFill>
                  <a:srgbClr val="000000"/>
                </a:solidFill>
                <a:latin typeface="+mn-ea"/>
                <a:ea typeface="+mn-ea"/>
              </a:rPr>
              <a:t>是公司的核心资产，也是竞争对手梦寐以求的资料。为了保证安全，公司雇佣克里斯，一名资深的社会工程师，进行社会工程学攻击审查，试探该公司的服务器是否能够被入侵。</a:t>
            </a:r>
          </a:p>
        </p:txBody>
      </p:sp>
      <p:sp>
        <p:nvSpPr>
          <p:cNvPr id="2" name="椭圆 1">
            <a:extLst>
              <a:ext uri="{FF2B5EF4-FFF2-40B4-BE49-F238E27FC236}">
                <a16:creationId xmlns:a16="http://schemas.microsoft.com/office/drawing/2014/main" id="{EAE9D0AF-E081-4BDF-A83D-B9F97095F568}"/>
              </a:ext>
            </a:extLst>
          </p:cNvPr>
          <p:cNvSpPr/>
          <p:nvPr/>
        </p:nvSpPr>
        <p:spPr>
          <a:xfrm>
            <a:off x="4347857" y="2802609"/>
            <a:ext cx="595399" cy="59539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1</a:t>
            </a:r>
            <a:endParaRPr lang="zh-CN" altLang="en-US" sz="2000" dirty="0"/>
          </a:p>
        </p:txBody>
      </p:sp>
      <p:sp>
        <p:nvSpPr>
          <p:cNvPr id="34" name="椭圆 33">
            <a:extLst>
              <a:ext uri="{FF2B5EF4-FFF2-40B4-BE49-F238E27FC236}">
                <a16:creationId xmlns:a16="http://schemas.microsoft.com/office/drawing/2014/main" id="{B098EA84-FFE7-4583-A4E4-583E3C569765}"/>
              </a:ext>
            </a:extLst>
          </p:cNvPr>
          <p:cNvSpPr/>
          <p:nvPr/>
        </p:nvSpPr>
        <p:spPr>
          <a:xfrm>
            <a:off x="4349974" y="4115575"/>
            <a:ext cx="595399" cy="59539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endParaRPr lang="zh-CN" altLang="en-US" sz="2000" dirty="0"/>
          </a:p>
        </p:txBody>
      </p:sp>
      <p:sp>
        <p:nvSpPr>
          <p:cNvPr id="35" name="椭圆 34">
            <a:extLst>
              <a:ext uri="{FF2B5EF4-FFF2-40B4-BE49-F238E27FC236}">
                <a16:creationId xmlns:a16="http://schemas.microsoft.com/office/drawing/2014/main" id="{7AA66B34-F27D-41A6-9127-8CE25DE74FEA}"/>
              </a:ext>
            </a:extLst>
          </p:cNvPr>
          <p:cNvSpPr/>
          <p:nvPr/>
        </p:nvSpPr>
        <p:spPr>
          <a:xfrm>
            <a:off x="4347858" y="5550223"/>
            <a:ext cx="595399" cy="59539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3</a:t>
            </a:r>
            <a:endParaRPr lang="zh-CN" altLang="en-US" sz="2000" dirty="0"/>
          </a:p>
        </p:txBody>
      </p:sp>
      <p:sp>
        <p:nvSpPr>
          <p:cNvPr id="36" name="椭圆 35">
            <a:extLst>
              <a:ext uri="{FF2B5EF4-FFF2-40B4-BE49-F238E27FC236}">
                <a16:creationId xmlns:a16="http://schemas.microsoft.com/office/drawing/2014/main" id="{CB0F0756-E170-41F6-B942-D989CFEBE70F}"/>
              </a:ext>
            </a:extLst>
          </p:cNvPr>
          <p:cNvSpPr/>
          <p:nvPr/>
        </p:nvSpPr>
        <p:spPr>
          <a:xfrm>
            <a:off x="7286098" y="2802609"/>
            <a:ext cx="595399" cy="59539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4</a:t>
            </a:r>
            <a:endParaRPr lang="zh-CN" altLang="en-US" sz="2000" dirty="0"/>
          </a:p>
        </p:txBody>
      </p:sp>
      <p:sp>
        <p:nvSpPr>
          <p:cNvPr id="37" name="椭圆 36">
            <a:extLst>
              <a:ext uri="{FF2B5EF4-FFF2-40B4-BE49-F238E27FC236}">
                <a16:creationId xmlns:a16="http://schemas.microsoft.com/office/drawing/2014/main" id="{1720E1BF-E786-4F89-B5DD-C6F59C9B13E6}"/>
              </a:ext>
            </a:extLst>
          </p:cNvPr>
          <p:cNvSpPr/>
          <p:nvPr/>
        </p:nvSpPr>
        <p:spPr>
          <a:xfrm>
            <a:off x="7288215" y="4115575"/>
            <a:ext cx="595399" cy="59539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5</a:t>
            </a:r>
            <a:endParaRPr lang="zh-CN" altLang="en-US" sz="2000" dirty="0"/>
          </a:p>
        </p:txBody>
      </p:sp>
      <p:sp>
        <p:nvSpPr>
          <p:cNvPr id="38" name="椭圆 37">
            <a:extLst>
              <a:ext uri="{FF2B5EF4-FFF2-40B4-BE49-F238E27FC236}">
                <a16:creationId xmlns:a16="http://schemas.microsoft.com/office/drawing/2014/main" id="{0C63A0FC-6879-4CB9-8B5B-23A0816C5653}"/>
              </a:ext>
            </a:extLst>
          </p:cNvPr>
          <p:cNvSpPr/>
          <p:nvPr/>
        </p:nvSpPr>
        <p:spPr>
          <a:xfrm>
            <a:off x="7286099" y="5550223"/>
            <a:ext cx="595399" cy="59539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6</a:t>
            </a:r>
            <a:endParaRPr lang="zh-CN" altLang="en-US" sz="2000" dirty="0"/>
          </a:p>
        </p:txBody>
      </p:sp>
      <p:sp>
        <p:nvSpPr>
          <p:cNvPr id="32" name="椭圆形标注 31"/>
          <p:cNvSpPr/>
          <p:nvPr/>
        </p:nvSpPr>
        <p:spPr bwMode="auto">
          <a:xfrm>
            <a:off x="6226681" y="845440"/>
            <a:ext cx="4705349" cy="1824038"/>
          </a:xfrm>
          <a:prstGeom prst="wedgeEllipseCallout">
            <a:avLst>
              <a:gd name="adj1" fmla="val -63344"/>
              <a:gd name="adj2" fmla="val 45830"/>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a:lstStyle/>
          <a:p>
            <a:pPr>
              <a:lnSpc>
                <a:spcPct val="150000"/>
              </a:lnSpc>
              <a:defRPr/>
            </a:pPr>
            <a:r>
              <a:rPr lang="zh-CN" altLang="en-US" sz="1600" b="1" dirty="0">
                <a:latin typeface="+mn-ea"/>
                <a:ea typeface="+mn-ea"/>
              </a:rPr>
              <a:t>进入我们公司的服务器是几乎不可能的，因为我在用性命看管这些材料</a:t>
            </a:r>
            <a:r>
              <a:rPr lang="zh-CN" altLang="en-US" sz="1493" b="1" dirty="0">
                <a:latin typeface="+mn-ea"/>
                <a:ea typeface="+mn-ea"/>
              </a:rPr>
              <a:t>！</a:t>
            </a:r>
          </a:p>
        </p:txBody>
      </p:sp>
    </p:spTree>
    <p:extLst>
      <p:ext uri="{BB962C8B-B14F-4D97-AF65-F5344CB8AC3E}">
        <p14:creationId xmlns:p14="http://schemas.microsoft.com/office/powerpoint/2010/main" val="1520791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1" nodeType="clickEffect">
                                  <p:stCondLst>
                                    <p:cond delay="0"/>
                                  </p:stCondLst>
                                  <p:childTnLst>
                                    <p:animEffect transition="out" filter="blinds(horizontal)">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1000"/>
                                        <p:tgtEl>
                                          <p:spTgt spid="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1000"/>
                                        <p:tgtEl>
                                          <p:spTgt spid="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10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1000"/>
                                        <p:tgtEl>
                                          <p:spTgt spid="2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down)">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1000"/>
                                        <p:tgtEl>
                                          <p:spTgt spid="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left)">
                                      <p:cBhvr>
                                        <p:cTn id="51" dur="1000"/>
                                        <p:tgtEl>
                                          <p:spTgt spid="28"/>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down)">
                                      <p:cBhvr>
                                        <p:cTn id="54" dur="500"/>
                                        <p:tgtEl>
                                          <p:spTgt spid="38"/>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xit" presetSubtype="12" fill="hold" grpId="0" nodeType="clickEffect">
                                  <p:stCondLst>
                                    <p:cond delay="0"/>
                                  </p:stCondLst>
                                  <p:childTnLst>
                                    <p:animEffect transition="out" filter="strips(downLeft)">
                                      <p:cBhvr>
                                        <p:cTn id="58" dur="500"/>
                                        <p:tgtEl>
                                          <p:spTgt spid="32"/>
                                        </p:tgtEl>
                                      </p:cBhvr>
                                    </p:animEffect>
                                    <p:set>
                                      <p:cBhvr>
                                        <p:cTn id="59"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animBg="1"/>
      <p:bldP spid="35" grpId="0" animBg="1"/>
      <p:bldP spid="36" grpId="0" animBg="1"/>
      <p:bldP spid="37" grpId="0" animBg="1"/>
      <p:bldP spid="38" grpId="0" animBg="1"/>
      <p:bldP spid="32" grpId="0" animBg="1"/>
      <p:bldP spid="3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57077" y="1076708"/>
            <a:ext cx="10374497" cy="498965"/>
          </a:xfrm>
        </p:spPr>
        <p:txBody>
          <a:bodyPr>
            <a:noAutofit/>
          </a:body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如何防范社会工程学攻击？</a:t>
            </a:r>
          </a:p>
        </p:txBody>
      </p:sp>
      <p:pic>
        <p:nvPicPr>
          <p:cNvPr id="2" name="图片 1"/>
          <p:cNvPicPr>
            <a:picLocks noChangeAspect="1"/>
          </p:cNvPicPr>
          <p:nvPr/>
        </p:nvPicPr>
        <p:blipFill>
          <a:blip r:embed="rId3"/>
          <a:stretch>
            <a:fillRect/>
          </a:stretch>
        </p:blipFill>
        <p:spPr>
          <a:xfrm>
            <a:off x="9584489" y="4350243"/>
            <a:ext cx="2452235" cy="2507757"/>
          </a:xfrm>
          <a:prstGeom prst="rect">
            <a:avLst/>
          </a:prstGeom>
        </p:spPr>
      </p:pic>
      <p:graphicFrame>
        <p:nvGraphicFramePr>
          <p:cNvPr id="11" name="内容占位符 3"/>
          <p:cNvGraphicFramePr>
            <a:graphicFrameLocks/>
          </p:cNvGraphicFramePr>
          <p:nvPr>
            <p:extLst>
              <p:ext uri="{D42A27DB-BD31-4B8C-83A1-F6EECF244321}">
                <p14:modId xmlns:p14="http://schemas.microsoft.com/office/powerpoint/2010/main" val="2424195300"/>
              </p:ext>
            </p:extLst>
          </p:nvPr>
        </p:nvGraphicFramePr>
        <p:xfrm>
          <a:off x="757077" y="1565926"/>
          <a:ext cx="8651990" cy="50608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p:cNvSpPr txBox="1"/>
          <p:nvPr/>
        </p:nvSpPr>
        <p:spPr>
          <a:xfrm>
            <a:off x="676026" y="2320931"/>
            <a:ext cx="1508593" cy="516243"/>
          </a:xfrm>
          <a:prstGeom prst="rect">
            <a:avLst/>
          </a:prstGeom>
          <a:noFill/>
        </p:spPr>
        <p:txBody>
          <a:bodyPr>
            <a:spAutoFit/>
          </a:bodyPr>
          <a:lstStyle/>
          <a:p>
            <a:pPr algn="ctr">
              <a:defRPr/>
            </a:pPr>
            <a:r>
              <a:rPr lang="zh-CN" altLang="en-US" sz="2646" b="1" dirty="0">
                <a:solidFill>
                  <a:srgbClr val="E77817"/>
                </a:solidFill>
                <a:latin typeface="+mn-ea"/>
                <a:ea typeface="+mn-ea"/>
                <a:cs typeface="Tahoma" pitchFamily="34" charset="0"/>
              </a:rPr>
              <a:t>策略</a:t>
            </a:r>
          </a:p>
        </p:txBody>
      </p:sp>
      <p:sp>
        <p:nvSpPr>
          <p:cNvPr id="13" name="TextBox 12"/>
          <p:cNvSpPr txBox="1"/>
          <p:nvPr/>
        </p:nvSpPr>
        <p:spPr>
          <a:xfrm>
            <a:off x="1082095" y="3838205"/>
            <a:ext cx="1508593" cy="516243"/>
          </a:xfrm>
          <a:prstGeom prst="rect">
            <a:avLst/>
          </a:prstGeom>
          <a:noFill/>
        </p:spPr>
        <p:txBody>
          <a:bodyPr>
            <a:spAutoFit/>
          </a:bodyPr>
          <a:lstStyle/>
          <a:p>
            <a:pPr algn="ctr">
              <a:defRPr/>
            </a:pPr>
            <a:r>
              <a:rPr lang="zh-CN" altLang="en-US" sz="2646" b="1" dirty="0">
                <a:solidFill>
                  <a:srgbClr val="3EA467"/>
                </a:solidFill>
                <a:latin typeface="+mn-ea"/>
                <a:ea typeface="+mn-ea"/>
                <a:cs typeface="Tahoma" pitchFamily="34" charset="0"/>
              </a:rPr>
              <a:t>技术</a:t>
            </a:r>
          </a:p>
        </p:txBody>
      </p:sp>
      <p:sp>
        <p:nvSpPr>
          <p:cNvPr id="14" name="TextBox 13"/>
          <p:cNvSpPr txBox="1"/>
          <p:nvPr/>
        </p:nvSpPr>
        <p:spPr>
          <a:xfrm>
            <a:off x="676026" y="5345999"/>
            <a:ext cx="1508593" cy="516243"/>
          </a:xfrm>
          <a:prstGeom prst="rect">
            <a:avLst/>
          </a:prstGeom>
          <a:noFill/>
        </p:spPr>
        <p:txBody>
          <a:bodyPr>
            <a:spAutoFit/>
          </a:bodyPr>
          <a:lstStyle/>
          <a:p>
            <a:pPr algn="ctr">
              <a:defRPr/>
            </a:pPr>
            <a:r>
              <a:rPr lang="zh-CN" altLang="en-US" sz="2646" b="1" dirty="0">
                <a:solidFill>
                  <a:srgbClr val="0070C0"/>
                </a:solidFill>
                <a:latin typeface="+mn-ea"/>
                <a:ea typeface="+mn-ea"/>
                <a:cs typeface="Tahoma" pitchFamily="34" charset="0"/>
              </a:rPr>
              <a:t>培训</a:t>
            </a:r>
          </a:p>
        </p:txBody>
      </p:sp>
    </p:spTree>
    <p:extLst>
      <p:ext uri="{BB962C8B-B14F-4D97-AF65-F5344CB8AC3E}">
        <p14:creationId xmlns:p14="http://schemas.microsoft.com/office/powerpoint/2010/main" val="1096893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86649" y="1098201"/>
            <a:ext cx="10374497" cy="498965"/>
          </a:xfrm>
        </p:spPr>
        <p:txBody>
          <a:bodyPr>
            <a:noAutofit/>
          </a:body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社交网络</a:t>
            </a:r>
          </a:p>
        </p:txBody>
      </p:sp>
      <p:sp>
        <p:nvSpPr>
          <p:cNvPr id="2" name="矩形 1"/>
          <p:cNvSpPr/>
          <p:nvPr/>
        </p:nvSpPr>
        <p:spPr>
          <a:xfrm>
            <a:off x="794846" y="1597166"/>
            <a:ext cx="10079914" cy="1200329"/>
          </a:xfrm>
          <a:prstGeom prst="rect">
            <a:avLst/>
          </a:prstGeom>
        </p:spPr>
        <p:txBody>
          <a:bodyPr wrap="square">
            <a:spAutoFit/>
          </a:bodyPr>
          <a:lstStyle/>
          <a:p>
            <a:r>
              <a:rPr lang="zh-CN" altLang="en-US" sz="2400" dirty="0">
                <a:latin typeface="隶书" panose="02010509060101010101" pitchFamily="49" charset="-122"/>
                <a:ea typeface="隶书" panose="02010509060101010101" pitchFamily="49" charset="-122"/>
              </a:rPr>
              <a:t>    </a:t>
            </a:r>
            <a:r>
              <a:rPr lang="zh-CN" altLang="en-US" sz="2400" dirty="0">
                <a:latin typeface="Tahoma" pitchFamily="34" charset="0"/>
                <a:ea typeface="微软雅黑" pitchFamily="34" charset="-122"/>
              </a:rPr>
              <a:t>一家负责维护世界杯安全工作的公司出现了一件令人啼笑皆非的低级失误：该公司一名工作人员在</a:t>
            </a:r>
            <a:r>
              <a:rPr lang="en-US" altLang="zh-CN" sz="2400" dirty="0">
                <a:latin typeface="Tahoma" pitchFamily="34" charset="0"/>
                <a:ea typeface="微软雅黑" pitchFamily="34" charset="-122"/>
              </a:rPr>
              <a:t>twitter</a:t>
            </a:r>
            <a:r>
              <a:rPr lang="zh-CN" altLang="en-US" sz="2400" dirty="0">
                <a:latin typeface="Tahoma" pitchFamily="34" charset="0"/>
                <a:ea typeface="微软雅黑" pitchFamily="34" charset="-122"/>
              </a:rPr>
              <a:t>上发布了一张安全监控中心的照片，而照片上直接出现了世界杯安全团队的</a:t>
            </a:r>
            <a:r>
              <a:rPr lang="en-US" altLang="zh-CN" sz="2400" dirty="0" err="1">
                <a:latin typeface="Tahoma" pitchFamily="34" charset="0"/>
                <a:ea typeface="微软雅黑" pitchFamily="34" charset="-122"/>
              </a:rPr>
              <a:t>WiFi</a:t>
            </a:r>
            <a:r>
              <a:rPr lang="zh-CN" altLang="en-US" sz="2400" dirty="0">
                <a:latin typeface="Tahoma" pitchFamily="34" charset="0"/>
                <a:ea typeface="微软雅黑" pitchFamily="34" charset="-122"/>
              </a:rPr>
              <a:t>密码</a:t>
            </a:r>
            <a:r>
              <a:rPr lang="en-US" altLang="zh-CN" sz="2400" dirty="0">
                <a:latin typeface="Tahoma" pitchFamily="34" charset="0"/>
                <a:ea typeface="微软雅黑" pitchFamily="34" charset="-122"/>
              </a:rPr>
              <a:t>……</a:t>
            </a:r>
            <a:r>
              <a:rPr lang="zh-CN" altLang="en-US" sz="2400" dirty="0">
                <a:latin typeface="Tahoma" pitchFamily="34" charset="0"/>
                <a:ea typeface="微软雅黑" pitchFamily="34" charset="-122"/>
              </a:rPr>
              <a:t>“神”一样的队友。</a:t>
            </a:r>
          </a:p>
        </p:txBody>
      </p:sp>
      <p:pic>
        <p:nvPicPr>
          <p:cNvPr id="10242" name="Picture 2" descr="http://image.3001.net/images/20140630/1404096474902.jpg">
            <a:extLst>
              <a:ext uri="{FF2B5EF4-FFF2-40B4-BE49-F238E27FC236}">
                <a16:creationId xmlns:a16="http://schemas.microsoft.com/office/drawing/2014/main" id="{0BC9AC4A-373D-4720-A8BA-CBECD5FA3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683" y="3032980"/>
            <a:ext cx="5615852" cy="347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30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2933" y="996026"/>
            <a:ext cx="10500014" cy="1325563"/>
          </a:xfrm>
        </p:spPr>
        <p:txBody>
          <a:bodyPr>
            <a:normAutofit/>
          </a:bodyPr>
          <a:lstStyle/>
          <a:p>
            <a:pPr marL="571500" indent="-571500">
              <a:buClr>
                <a:srgbClr val="FF0000"/>
              </a:buClr>
              <a:buSzPct val="90000"/>
              <a:buFont typeface="Wingdings" panose="05000000000000000000" pitchFamily="2" charset="2"/>
              <a:buChar char="p"/>
            </a:pPr>
            <a:r>
              <a:rPr lang="zh-CN" altLang="en-US" sz="3600" dirty="0">
                <a:latin typeface="+mn-lt"/>
                <a:ea typeface="+mn-ea"/>
                <a:cs typeface="+mn-cs"/>
              </a:rPr>
              <a:t>数据泄露</a:t>
            </a:r>
          </a:p>
        </p:txBody>
      </p:sp>
      <p:sp>
        <p:nvSpPr>
          <p:cNvPr id="3" name="矩形 2"/>
          <p:cNvSpPr/>
          <p:nvPr/>
        </p:nvSpPr>
        <p:spPr>
          <a:xfrm>
            <a:off x="1347289" y="1598111"/>
            <a:ext cx="9371302" cy="923330"/>
          </a:xfrm>
          <a:prstGeom prst="rect">
            <a:avLst/>
          </a:prstGeom>
        </p:spPr>
        <p:txBody>
          <a:bodyPr wrap="square">
            <a:spAutoFit/>
          </a:bodyPr>
          <a:lstStyle/>
          <a:p>
            <a:pPr marL="444500" indent="-444500">
              <a:lnSpc>
                <a:spcPct val="90000"/>
              </a:lnSpc>
              <a:spcBef>
                <a:spcPts val="1000"/>
              </a:spcBef>
              <a:buClr>
                <a:srgbClr val="FF0000"/>
              </a:buClr>
              <a:buSzPct val="90000"/>
              <a:buFont typeface="Wingdings" panose="05000000000000000000" pitchFamily="2" charset="2"/>
              <a:buChar char="p"/>
            </a:pPr>
            <a:r>
              <a:rPr lang="en-US" altLang="zh-CN" sz="2000" dirty="0">
                <a:latin typeface="+mj-ea"/>
                <a:ea typeface="+mj-ea"/>
              </a:rPr>
              <a:t>GitHub</a:t>
            </a:r>
            <a:r>
              <a:rPr lang="zh-CN" altLang="en-US" sz="2000" dirty="0">
                <a:latin typeface="+mj-ea"/>
                <a:ea typeface="+mj-ea"/>
              </a:rPr>
              <a:t>是全球最大的社交编程及代码托管网站。在</a:t>
            </a:r>
            <a:r>
              <a:rPr lang="en-US" altLang="zh-CN" sz="2000" dirty="0">
                <a:latin typeface="+mj-ea"/>
                <a:ea typeface="+mj-ea"/>
              </a:rPr>
              <a:t>GitHub</a:t>
            </a:r>
            <a:r>
              <a:rPr lang="zh-CN" altLang="en-US" sz="2000" dirty="0">
                <a:latin typeface="+mj-ea"/>
                <a:ea typeface="+mj-ea"/>
              </a:rPr>
              <a:t>，用户可以十分轻易地管理、存储、和搜索程序代码，其因此受到了广大程序员们的热爱，而近两年有大量的攻击事件由</a:t>
            </a:r>
            <a:r>
              <a:rPr lang="en-US" altLang="zh-CN" sz="2000" dirty="0">
                <a:latin typeface="+mj-ea"/>
                <a:ea typeface="+mj-ea"/>
              </a:rPr>
              <a:t>GitHub</a:t>
            </a:r>
            <a:r>
              <a:rPr lang="zh-CN" altLang="en-US" sz="2000" dirty="0">
                <a:latin typeface="+mj-ea"/>
                <a:ea typeface="+mj-ea"/>
              </a:rPr>
              <a:t>泄露敏感信息引起。</a:t>
            </a:r>
          </a:p>
        </p:txBody>
      </p:sp>
      <p:pic>
        <p:nvPicPr>
          <p:cNvPr id="5" name="图片 4"/>
          <p:cNvPicPr>
            <a:picLocks noChangeAspect="1"/>
          </p:cNvPicPr>
          <p:nvPr/>
        </p:nvPicPr>
        <p:blipFill>
          <a:blip r:embed="rId3"/>
          <a:stretch>
            <a:fillRect/>
          </a:stretch>
        </p:blipFill>
        <p:spPr>
          <a:xfrm>
            <a:off x="1347289" y="2650031"/>
            <a:ext cx="8813800" cy="3860800"/>
          </a:xfrm>
          <a:prstGeom prst="rect">
            <a:avLst/>
          </a:prstGeom>
        </p:spPr>
      </p:pic>
      <p:pic>
        <p:nvPicPr>
          <p:cNvPr id="6" name="图片 5"/>
          <p:cNvPicPr>
            <a:picLocks noChangeAspect="1"/>
          </p:cNvPicPr>
          <p:nvPr/>
        </p:nvPicPr>
        <p:blipFill>
          <a:blip r:embed="rId4"/>
          <a:stretch>
            <a:fillRect/>
          </a:stretch>
        </p:blipFill>
        <p:spPr>
          <a:xfrm>
            <a:off x="2908740" y="2521441"/>
            <a:ext cx="6248400" cy="3251200"/>
          </a:xfrm>
          <a:prstGeom prst="rect">
            <a:avLst/>
          </a:prstGeom>
        </p:spPr>
      </p:pic>
      <p:pic>
        <p:nvPicPr>
          <p:cNvPr id="7" name="图片 6"/>
          <p:cNvPicPr>
            <a:picLocks noChangeAspect="1"/>
          </p:cNvPicPr>
          <p:nvPr/>
        </p:nvPicPr>
        <p:blipFill>
          <a:blip r:embed="rId5"/>
          <a:stretch>
            <a:fillRect/>
          </a:stretch>
        </p:blipFill>
        <p:spPr>
          <a:xfrm>
            <a:off x="3176089" y="3049735"/>
            <a:ext cx="6985000" cy="3365500"/>
          </a:xfrm>
          <a:prstGeom prst="rect">
            <a:avLst/>
          </a:prstGeom>
        </p:spPr>
      </p:pic>
    </p:spTree>
    <p:extLst>
      <p:ext uri="{BB962C8B-B14F-4D97-AF65-F5344CB8AC3E}">
        <p14:creationId xmlns:p14="http://schemas.microsoft.com/office/powerpoint/2010/main" val="107919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986649" y="1098201"/>
            <a:ext cx="10374497" cy="498965"/>
          </a:xfrm>
        </p:spPr>
        <p:txBody>
          <a:bodyPr>
            <a:noAutofit/>
          </a:body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防范措施</a:t>
            </a:r>
          </a:p>
        </p:txBody>
      </p:sp>
      <p:sp>
        <p:nvSpPr>
          <p:cNvPr id="8" name="文本框 7"/>
          <p:cNvSpPr txBox="1"/>
          <p:nvPr/>
        </p:nvSpPr>
        <p:spPr>
          <a:xfrm>
            <a:off x="2053088" y="2191110"/>
            <a:ext cx="7109639" cy="2934906"/>
          </a:xfrm>
          <a:prstGeom prst="rect">
            <a:avLst/>
          </a:prstGeom>
          <a:noFill/>
        </p:spPr>
        <p:txBody>
          <a:bodyPr wrap="none" rtlCol="0">
            <a:spAutoFit/>
          </a:bodyPr>
          <a:lstStyle/>
          <a:p>
            <a:pPr marL="457200" indent="-457200">
              <a:lnSpc>
                <a:spcPct val="200000"/>
              </a:lnSpc>
              <a:buClr>
                <a:srgbClr val="FF0000"/>
              </a:buClr>
              <a:buFont typeface="Wingdings" panose="05000000000000000000" pitchFamily="2" charset="2"/>
              <a:buChar char="p"/>
            </a:pPr>
            <a:r>
              <a:rPr lang="zh-CN" altLang="en-US" sz="2400" dirty="0"/>
              <a:t>避免将公司敏感资料上传至互联网第三方平台；</a:t>
            </a:r>
            <a:endParaRPr lang="en-US" altLang="zh-CN" sz="2400" dirty="0"/>
          </a:p>
          <a:p>
            <a:pPr marL="457200" indent="-457200">
              <a:lnSpc>
                <a:spcPct val="200000"/>
              </a:lnSpc>
              <a:buClr>
                <a:srgbClr val="FF0000"/>
              </a:buClr>
              <a:buFont typeface="Wingdings" panose="05000000000000000000" pitchFamily="2" charset="2"/>
              <a:buChar char="p"/>
            </a:pPr>
            <a:r>
              <a:rPr lang="zh-CN" altLang="en-US" sz="2400" dirty="0"/>
              <a:t>在公司内网搭建服务器进行资料保存；</a:t>
            </a:r>
            <a:endParaRPr lang="en-US" altLang="zh-CN" sz="2400" dirty="0"/>
          </a:p>
          <a:p>
            <a:pPr marL="457200" indent="-457200">
              <a:lnSpc>
                <a:spcPct val="200000"/>
              </a:lnSpc>
              <a:buClr>
                <a:srgbClr val="FF0000"/>
              </a:buClr>
              <a:buFont typeface="Wingdings" panose="05000000000000000000" pitchFamily="2" charset="2"/>
              <a:buChar char="p"/>
            </a:pPr>
            <a:r>
              <a:rPr lang="zh-CN" altLang="en-US" sz="2400" dirty="0"/>
              <a:t>对敏感资料进行加密保存；</a:t>
            </a:r>
            <a:endParaRPr lang="en-US" altLang="zh-CN" sz="2400" dirty="0"/>
          </a:p>
          <a:p>
            <a:pPr marL="457200" indent="-457200">
              <a:lnSpc>
                <a:spcPct val="200000"/>
              </a:lnSpc>
              <a:buClr>
                <a:srgbClr val="FF0000"/>
              </a:buClr>
              <a:buFont typeface="Wingdings" panose="05000000000000000000" pitchFamily="2" charset="2"/>
              <a:buChar char="p"/>
            </a:pPr>
            <a:r>
              <a:rPr lang="zh-CN" altLang="en-US" sz="2400" dirty="0"/>
              <a:t>对资料访问权限进行设置。</a:t>
            </a:r>
          </a:p>
        </p:txBody>
      </p:sp>
    </p:spTree>
    <p:extLst>
      <p:ext uri="{BB962C8B-B14F-4D97-AF65-F5344CB8AC3E}">
        <p14:creationId xmlns:p14="http://schemas.microsoft.com/office/powerpoint/2010/main" val="1643967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3.png"/>
          <p:cNvPicPr>
            <a:picLocks noChangeAspect="1"/>
          </p:cNvPicPr>
          <p:nvPr/>
        </p:nvPicPr>
        <p:blipFill>
          <a:blip r:embed="rId2" cstate="print"/>
          <a:srcRect/>
          <a:stretch>
            <a:fillRect/>
          </a:stretch>
        </p:blipFill>
        <p:spPr bwMode="auto">
          <a:xfrm>
            <a:off x="1429139" y="1527346"/>
            <a:ext cx="5227638" cy="41179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32.png"/>
          <p:cNvPicPr>
            <a:picLocks noChangeAspect="1"/>
          </p:cNvPicPr>
          <p:nvPr/>
        </p:nvPicPr>
        <p:blipFill>
          <a:blip r:embed="rId3" cstate="print"/>
          <a:srcRect/>
          <a:stretch>
            <a:fillRect/>
          </a:stretch>
        </p:blipFill>
        <p:spPr bwMode="auto">
          <a:xfrm>
            <a:off x="2581365" y="2199751"/>
            <a:ext cx="5227638" cy="41163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333.png"/>
          <p:cNvPicPr>
            <a:picLocks noChangeAspect="1"/>
          </p:cNvPicPr>
          <p:nvPr/>
        </p:nvPicPr>
        <p:blipFill>
          <a:blip r:embed="rId4" cstate="print"/>
          <a:srcRect/>
          <a:stretch>
            <a:fillRect/>
          </a:stretch>
        </p:blipFill>
        <p:spPr bwMode="auto">
          <a:xfrm>
            <a:off x="1655853" y="2388663"/>
            <a:ext cx="3556000" cy="15986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55.png"/>
          <p:cNvPicPr>
            <a:picLocks noChangeAspect="1"/>
          </p:cNvPicPr>
          <p:nvPr/>
        </p:nvPicPr>
        <p:blipFill>
          <a:blip r:embed="rId5" cstate="print"/>
          <a:srcRect/>
          <a:stretch>
            <a:fillRect/>
          </a:stretch>
        </p:blipFill>
        <p:spPr bwMode="auto">
          <a:xfrm>
            <a:off x="4278702" y="3149077"/>
            <a:ext cx="5797251" cy="35423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2"/>
          <p:cNvSpPr txBox="1">
            <a:spLocks/>
          </p:cNvSpPr>
          <p:nvPr/>
        </p:nvSpPr>
        <p:spPr>
          <a:xfrm>
            <a:off x="986649" y="1098201"/>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其他建议</a:t>
            </a:r>
            <a:r>
              <a:rPr lang="en-US" altLang="zh-CN" sz="3600" dirty="0">
                <a:solidFill>
                  <a:schemeClr val="tx1"/>
                </a:solidFill>
                <a:latin typeface="+mn-lt"/>
                <a:ea typeface="+mn-ea"/>
                <a:cs typeface="+mn-cs"/>
              </a:rPr>
              <a:t>-</a:t>
            </a:r>
            <a:r>
              <a:rPr lang="zh-CN" altLang="en-US" sz="2400" dirty="0">
                <a:solidFill>
                  <a:schemeClr val="tx1"/>
                </a:solidFill>
                <a:latin typeface="+mn-lt"/>
                <a:ea typeface="+mn-ea"/>
                <a:cs typeface="+mn-cs"/>
              </a:rPr>
              <a:t>加密传输</a:t>
            </a:r>
            <a:endParaRPr lang="zh-CN" altLang="en-US" sz="3600" dirty="0">
              <a:solidFill>
                <a:schemeClr val="tx1"/>
              </a:solidFill>
              <a:latin typeface="+mn-lt"/>
              <a:ea typeface="+mn-ea"/>
              <a:cs typeface="+mn-cs"/>
            </a:endParaRPr>
          </a:p>
        </p:txBody>
      </p:sp>
    </p:spTree>
    <p:extLst>
      <p:ext uri="{BB962C8B-B14F-4D97-AF65-F5344CB8AC3E}">
        <p14:creationId xmlns:p14="http://schemas.microsoft.com/office/powerpoint/2010/main" val="336108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p:cNvSpPr>
          <p:nvPr/>
        </p:nvSpPr>
        <p:spPr bwMode="auto">
          <a:xfrm>
            <a:off x="1471703" y="1164756"/>
            <a:ext cx="9429750"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900">
                <a:solidFill>
                  <a:schemeClr val="tx1"/>
                </a:solidFill>
                <a:latin typeface="Arial" pitchFamily="34" charset="0"/>
                <a:ea typeface="微软雅黑" pitchFamily="34" charset="-122"/>
              </a:defRPr>
            </a:lvl1pPr>
            <a:lvl2pPr marL="742950" indent="-285750" eaLnBrk="0" hangingPunct="0">
              <a:defRPr sz="1900">
                <a:solidFill>
                  <a:schemeClr val="tx1"/>
                </a:solidFill>
                <a:latin typeface="Arial" pitchFamily="34" charset="0"/>
                <a:ea typeface="微软雅黑" pitchFamily="34" charset="-122"/>
              </a:defRPr>
            </a:lvl2pPr>
            <a:lvl3pPr marL="1143000" indent="-228600" eaLnBrk="0" hangingPunct="0">
              <a:defRPr sz="1900">
                <a:solidFill>
                  <a:schemeClr val="tx1"/>
                </a:solidFill>
                <a:latin typeface="Arial" pitchFamily="34" charset="0"/>
                <a:ea typeface="微软雅黑" pitchFamily="34" charset="-122"/>
              </a:defRPr>
            </a:lvl3pPr>
            <a:lvl4pPr marL="1600200" indent="-228600" eaLnBrk="0" hangingPunct="0">
              <a:defRPr sz="1900">
                <a:solidFill>
                  <a:schemeClr val="tx1"/>
                </a:solidFill>
                <a:latin typeface="Arial" pitchFamily="34" charset="0"/>
                <a:ea typeface="微软雅黑" pitchFamily="34" charset="-122"/>
              </a:defRPr>
            </a:lvl4pPr>
            <a:lvl5pPr marL="2057400" indent="-228600" eaLnBrk="0" hangingPunct="0">
              <a:defRPr sz="1900">
                <a:solidFill>
                  <a:schemeClr val="tx1"/>
                </a:solidFill>
                <a:latin typeface="Arial" pitchFamily="34" charset="0"/>
                <a:ea typeface="微软雅黑" pitchFamily="34" charset="-122"/>
              </a:defRPr>
            </a:lvl5pPr>
            <a:lvl6pPr marL="25146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6pPr>
            <a:lvl7pPr marL="29718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7pPr>
            <a:lvl8pPr marL="34290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8pPr>
            <a:lvl9pPr marL="38862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9pPr>
          </a:lstStyle>
          <a:p>
            <a:pPr>
              <a:lnSpc>
                <a:spcPct val="160000"/>
              </a:lnSpc>
              <a:spcBef>
                <a:spcPct val="20000"/>
              </a:spcBef>
              <a:buFont typeface="Arial" pitchFamily="34" charset="0"/>
              <a:buChar char="•"/>
            </a:pPr>
            <a:endParaRPr lang="en-US" altLang="zh-CN">
              <a:latin typeface="Tahoma" pitchFamily="34" charset="0"/>
            </a:endParaRPr>
          </a:p>
        </p:txBody>
      </p:sp>
      <p:sp>
        <p:nvSpPr>
          <p:cNvPr id="5" name="内容占位符 3"/>
          <p:cNvSpPr txBox="1">
            <a:spLocks/>
          </p:cNvSpPr>
          <p:nvPr/>
        </p:nvSpPr>
        <p:spPr bwMode="auto">
          <a:xfrm>
            <a:off x="1459022" y="1590994"/>
            <a:ext cx="94297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900">
                <a:solidFill>
                  <a:schemeClr val="tx1"/>
                </a:solidFill>
                <a:latin typeface="Arial" pitchFamily="34" charset="0"/>
                <a:ea typeface="微软雅黑" pitchFamily="34" charset="-122"/>
              </a:defRPr>
            </a:lvl1pPr>
            <a:lvl2pPr marL="742950" indent="-285750" eaLnBrk="0" hangingPunct="0">
              <a:defRPr sz="1900">
                <a:solidFill>
                  <a:schemeClr val="tx1"/>
                </a:solidFill>
                <a:latin typeface="Arial" pitchFamily="34" charset="0"/>
                <a:ea typeface="微软雅黑" pitchFamily="34" charset="-122"/>
              </a:defRPr>
            </a:lvl2pPr>
            <a:lvl3pPr marL="1143000" indent="-228600" eaLnBrk="0" hangingPunct="0">
              <a:defRPr sz="1900">
                <a:solidFill>
                  <a:schemeClr val="tx1"/>
                </a:solidFill>
                <a:latin typeface="Arial" pitchFamily="34" charset="0"/>
                <a:ea typeface="微软雅黑" pitchFamily="34" charset="-122"/>
              </a:defRPr>
            </a:lvl3pPr>
            <a:lvl4pPr marL="1600200" indent="-228600" eaLnBrk="0" hangingPunct="0">
              <a:defRPr sz="1900">
                <a:solidFill>
                  <a:schemeClr val="tx1"/>
                </a:solidFill>
                <a:latin typeface="Arial" pitchFamily="34" charset="0"/>
                <a:ea typeface="微软雅黑" pitchFamily="34" charset="-122"/>
              </a:defRPr>
            </a:lvl4pPr>
            <a:lvl5pPr marL="2057400" indent="-228600" eaLnBrk="0" hangingPunct="0">
              <a:defRPr sz="1900">
                <a:solidFill>
                  <a:schemeClr val="tx1"/>
                </a:solidFill>
                <a:latin typeface="Arial" pitchFamily="34" charset="0"/>
                <a:ea typeface="微软雅黑" pitchFamily="34" charset="-122"/>
              </a:defRPr>
            </a:lvl5pPr>
            <a:lvl6pPr marL="25146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6pPr>
            <a:lvl7pPr marL="29718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7pPr>
            <a:lvl8pPr marL="34290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8pPr>
            <a:lvl9pPr marL="3886200" indent="-228600" defTabSz="974725" eaLnBrk="0" fontAlgn="base" hangingPunct="0">
              <a:spcBef>
                <a:spcPct val="0"/>
              </a:spcBef>
              <a:spcAft>
                <a:spcPct val="0"/>
              </a:spcAft>
              <a:defRPr sz="1900">
                <a:solidFill>
                  <a:schemeClr val="tx1"/>
                </a:solidFill>
                <a:latin typeface="Arial" pitchFamily="34" charset="0"/>
                <a:ea typeface="微软雅黑" pitchFamily="34" charset="-122"/>
              </a:defRPr>
            </a:lvl9pPr>
          </a:lstStyle>
          <a:p>
            <a:pPr>
              <a:lnSpc>
                <a:spcPct val="160000"/>
              </a:lnSpc>
              <a:spcBef>
                <a:spcPct val="20000"/>
              </a:spcBef>
              <a:buClr>
                <a:srgbClr val="FF0000"/>
              </a:buClr>
              <a:buFont typeface="Wingdings" panose="05000000000000000000" pitchFamily="2" charset="2"/>
              <a:buChar char="p"/>
            </a:pPr>
            <a:r>
              <a:rPr lang="zh-CN" altLang="en-US" sz="2400" dirty="0">
                <a:latin typeface="Tahoma" pitchFamily="34" charset="0"/>
              </a:rPr>
              <a:t>可根据个人使用习惯来选择且及时升级病毒库</a:t>
            </a:r>
            <a:endParaRPr lang="en-US" altLang="zh-CN" sz="2400" dirty="0">
              <a:latin typeface="Tahoma" pitchFamily="34" charset="0"/>
            </a:endParaRPr>
          </a:p>
          <a:p>
            <a:pPr>
              <a:lnSpc>
                <a:spcPct val="160000"/>
              </a:lnSpc>
              <a:spcBef>
                <a:spcPct val="20000"/>
              </a:spcBef>
              <a:buFont typeface="Arial" pitchFamily="34" charset="0"/>
              <a:buChar char="•"/>
            </a:pPr>
            <a:endParaRPr lang="en-US" altLang="zh-CN" sz="2400" dirty="0">
              <a:latin typeface="Tahoma" pitchFamily="34" charset="0"/>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3121" y="2372196"/>
            <a:ext cx="2400300"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1921" y="4616630"/>
            <a:ext cx="561022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0646" y="2372196"/>
            <a:ext cx="3010379" cy="274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2"/>
          <p:cNvSpPr txBox="1">
            <a:spLocks/>
          </p:cNvSpPr>
          <p:nvPr/>
        </p:nvSpPr>
        <p:spPr>
          <a:xfrm>
            <a:off x="986649" y="1098201"/>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其他建议</a:t>
            </a:r>
            <a:r>
              <a:rPr lang="en-US" altLang="zh-CN" sz="3600" dirty="0">
                <a:solidFill>
                  <a:schemeClr val="tx1"/>
                </a:solidFill>
                <a:latin typeface="+mn-lt"/>
                <a:ea typeface="+mn-ea"/>
                <a:cs typeface="+mn-cs"/>
              </a:rPr>
              <a:t>-</a:t>
            </a:r>
            <a:r>
              <a:rPr lang="zh-CN" altLang="en-US" sz="2400" dirty="0">
                <a:solidFill>
                  <a:schemeClr val="tx1"/>
                </a:solidFill>
                <a:latin typeface="+mn-lt"/>
                <a:ea typeface="+mn-ea"/>
                <a:cs typeface="+mn-cs"/>
              </a:rPr>
              <a:t>安装杀软</a:t>
            </a:r>
            <a:endParaRPr lang="zh-CN" altLang="en-US" sz="3600" dirty="0">
              <a:solidFill>
                <a:schemeClr val="tx1"/>
              </a:solidFill>
              <a:latin typeface="+mn-lt"/>
              <a:ea typeface="+mn-ea"/>
              <a:cs typeface="+mn-cs"/>
            </a:endParaRPr>
          </a:p>
        </p:txBody>
      </p:sp>
    </p:spTree>
    <p:extLst>
      <p:ext uri="{BB962C8B-B14F-4D97-AF65-F5344CB8AC3E}">
        <p14:creationId xmlns:p14="http://schemas.microsoft.com/office/powerpoint/2010/main" val="415715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half" idx="1"/>
          </p:nvPr>
        </p:nvSpPr>
        <p:spPr>
          <a:xfrm>
            <a:off x="1176914" y="1603714"/>
            <a:ext cx="10374497" cy="4351338"/>
          </a:xfrm>
        </p:spPr>
        <p:txBody>
          <a:bodyPr>
            <a:normAutofit/>
          </a:bodyPr>
          <a:lstStyle/>
          <a:p>
            <a:pPr marL="342900" indent="-342900">
              <a:lnSpc>
                <a:spcPct val="150000"/>
              </a:lnSpc>
              <a:buFont typeface="Arial" panose="020B0604020202020204" pitchFamily="34" charset="0"/>
              <a:buChar char="•"/>
            </a:pPr>
            <a:r>
              <a:rPr lang="zh-CN" altLang="en-US" sz="3200" b="1" dirty="0">
                <a:solidFill>
                  <a:srgbClr val="00B050"/>
                </a:solidFill>
                <a:latin typeface="微软雅黑" panose="020B0503020204020204" pitchFamily="34" charset="-122"/>
                <a:ea typeface="微软雅黑" panose="020B0503020204020204" pitchFamily="34" charset="-122"/>
              </a:rPr>
              <a:t>生活</a:t>
            </a:r>
            <a:r>
              <a:rPr lang="zh-CN" altLang="en-US" sz="2800" dirty="0">
                <a:latin typeface="微软雅黑" panose="020B0503020204020204" pitchFamily="34" charset="-122"/>
                <a:ea typeface="微软雅黑" panose="020B0503020204020204" pitchFamily="34" charset="-122"/>
              </a:rPr>
              <a:t>：如何保护个人生命财产安全、减少隐私泄漏；</a:t>
            </a:r>
            <a:endParaRPr lang="en-US" altLang="zh-CN" sz="28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3200" b="1" dirty="0">
                <a:solidFill>
                  <a:srgbClr val="0070C0"/>
                </a:solidFill>
                <a:latin typeface="微软雅黑" panose="020B0503020204020204" pitchFamily="34" charset="-122"/>
                <a:ea typeface="微软雅黑" panose="020B0503020204020204" pitchFamily="34" charset="-122"/>
              </a:rPr>
              <a:t>工作</a:t>
            </a:r>
            <a:r>
              <a:rPr lang="zh-CN" altLang="en-US" sz="2800" dirty="0">
                <a:latin typeface="微软雅黑" panose="020B0503020204020204" pitchFamily="34" charset="-122"/>
                <a:ea typeface="微软雅黑" panose="020B0503020204020204" pitchFamily="34" charset="-122"/>
              </a:rPr>
              <a:t>：如何避免发生安全事故，保障公司、组织和个人利益</a:t>
            </a:r>
            <a:r>
              <a:rPr lang="zh-CN" altLang="en-US" sz="2800" dirty="0">
                <a:latin typeface="隶书" panose="02010509060101010101" pitchFamily="49" charset="-122"/>
                <a:ea typeface="隶书" panose="02010509060101010101" pitchFamily="49" charset="-122"/>
              </a:rPr>
              <a:t>。</a:t>
            </a:r>
            <a:endParaRPr lang="en-US" altLang="zh-CN" sz="2800" dirty="0">
              <a:latin typeface="隶书" panose="02010509060101010101" pitchFamily="49" charset="-122"/>
              <a:ea typeface="隶书" panose="02010509060101010101" pitchFamily="49" charset="-122"/>
            </a:endParaRPr>
          </a:p>
          <a:p>
            <a:pPr marL="342900" indent="-342900">
              <a:lnSpc>
                <a:spcPct val="1500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了解当前关于网络安全的法律法规</a:t>
            </a:r>
            <a:endParaRPr lang="zh-CN" altLang="en-US" sz="2800" dirty="0">
              <a:latin typeface="隶书" panose="02010509060101010101" pitchFamily="49" charset="-122"/>
              <a:ea typeface="隶书" panose="02010509060101010101" pitchFamily="49" charset="-122"/>
            </a:endParaRPr>
          </a:p>
        </p:txBody>
      </p:sp>
      <p:sp>
        <p:nvSpPr>
          <p:cNvPr id="2" name="标题 1"/>
          <p:cNvSpPr>
            <a:spLocks noGrp="1"/>
          </p:cNvSpPr>
          <p:nvPr>
            <p:ph type="title"/>
          </p:nvPr>
        </p:nvSpPr>
        <p:spPr>
          <a:xfrm>
            <a:off x="451809" y="966727"/>
            <a:ext cx="10374497" cy="498965"/>
          </a:xfrm>
        </p:spPr>
        <p:txBody>
          <a:bodyPr>
            <a:noAutofit/>
          </a:body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培训目标</a:t>
            </a:r>
          </a:p>
        </p:txBody>
      </p:sp>
      <p:pic>
        <p:nvPicPr>
          <p:cNvPr id="3" name="图片 2"/>
          <p:cNvPicPr>
            <a:picLocks noChangeAspect="1"/>
          </p:cNvPicPr>
          <p:nvPr/>
        </p:nvPicPr>
        <p:blipFill>
          <a:blip r:embed="rId4"/>
          <a:stretch>
            <a:fillRect/>
          </a:stretch>
        </p:blipFill>
        <p:spPr>
          <a:xfrm>
            <a:off x="3981668" y="4014144"/>
            <a:ext cx="4038600" cy="2695575"/>
          </a:xfrm>
          <a:prstGeom prst="rect">
            <a:avLst/>
          </a:prstGeom>
          <a:effectLst>
            <a:softEdge rad="50800"/>
          </a:effectLst>
        </p:spPr>
      </p:pic>
    </p:spTree>
    <p:extLst>
      <p:ext uri="{BB962C8B-B14F-4D97-AF65-F5344CB8AC3E}">
        <p14:creationId xmlns:p14="http://schemas.microsoft.com/office/powerpoint/2010/main" val="3717292647"/>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img001.photo.21cn.com/photos/album/20081124/o/C3789E8DEC1A70E0F7999A6A4E2D47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107" y="2997678"/>
            <a:ext cx="2958790" cy="22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p:cNvSpPr txBox="1">
            <a:spLocks noChangeArrowheads="1"/>
          </p:cNvSpPr>
          <p:nvPr/>
        </p:nvSpPr>
        <p:spPr bwMode="auto">
          <a:xfrm>
            <a:off x="1106526" y="2382193"/>
            <a:ext cx="5928690" cy="245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charset="0"/>
                <a:ea typeface="微软雅黑" pitchFamily="34" charset="-122"/>
              </a:defRPr>
            </a:lvl1pPr>
            <a:lvl2pPr marL="742950" indent="-285750" eaLnBrk="0" hangingPunct="0">
              <a:defRPr sz="1900">
                <a:solidFill>
                  <a:schemeClr val="tx1"/>
                </a:solidFill>
                <a:latin typeface="Arial" charset="0"/>
                <a:ea typeface="微软雅黑" pitchFamily="34" charset="-122"/>
              </a:defRPr>
            </a:lvl2pPr>
            <a:lvl3pPr marL="1143000" indent="-228600" eaLnBrk="0" hangingPunct="0">
              <a:defRPr sz="1900">
                <a:solidFill>
                  <a:schemeClr val="tx1"/>
                </a:solidFill>
                <a:latin typeface="Arial" charset="0"/>
                <a:ea typeface="微软雅黑" pitchFamily="34" charset="-122"/>
              </a:defRPr>
            </a:lvl3pPr>
            <a:lvl4pPr marL="1600200" indent="-228600" eaLnBrk="0" hangingPunct="0">
              <a:defRPr sz="1900">
                <a:solidFill>
                  <a:schemeClr val="tx1"/>
                </a:solidFill>
                <a:latin typeface="Arial" charset="0"/>
                <a:ea typeface="微软雅黑" pitchFamily="34" charset="-122"/>
              </a:defRPr>
            </a:lvl4pPr>
            <a:lvl5pPr marL="2057400" indent="-228600" eaLnBrk="0" hangingPunct="0">
              <a:defRPr sz="1900">
                <a:solidFill>
                  <a:schemeClr val="tx1"/>
                </a:solidFill>
                <a:latin typeface="Arial" charset="0"/>
                <a:ea typeface="微软雅黑" pitchFamily="34" charset="-122"/>
              </a:defRPr>
            </a:lvl5pPr>
            <a:lvl6pPr marL="2514600" indent="-228600" defTabSz="974725" eaLnBrk="0" fontAlgn="base" hangingPunct="0">
              <a:spcBef>
                <a:spcPct val="0"/>
              </a:spcBef>
              <a:spcAft>
                <a:spcPct val="0"/>
              </a:spcAft>
              <a:defRPr sz="1900">
                <a:solidFill>
                  <a:schemeClr val="tx1"/>
                </a:solidFill>
                <a:latin typeface="Arial" charset="0"/>
                <a:ea typeface="微软雅黑" pitchFamily="34" charset="-122"/>
              </a:defRPr>
            </a:lvl6pPr>
            <a:lvl7pPr marL="2971800" indent="-228600" defTabSz="974725" eaLnBrk="0" fontAlgn="base" hangingPunct="0">
              <a:spcBef>
                <a:spcPct val="0"/>
              </a:spcBef>
              <a:spcAft>
                <a:spcPct val="0"/>
              </a:spcAft>
              <a:defRPr sz="1900">
                <a:solidFill>
                  <a:schemeClr val="tx1"/>
                </a:solidFill>
                <a:latin typeface="Arial" charset="0"/>
                <a:ea typeface="微软雅黑" pitchFamily="34" charset="-122"/>
              </a:defRPr>
            </a:lvl7pPr>
            <a:lvl8pPr marL="3429000" indent="-228600" defTabSz="974725" eaLnBrk="0" fontAlgn="base" hangingPunct="0">
              <a:spcBef>
                <a:spcPct val="0"/>
              </a:spcBef>
              <a:spcAft>
                <a:spcPct val="0"/>
              </a:spcAft>
              <a:defRPr sz="1900">
                <a:solidFill>
                  <a:schemeClr val="tx1"/>
                </a:solidFill>
                <a:latin typeface="Arial" charset="0"/>
                <a:ea typeface="微软雅黑" pitchFamily="34" charset="-122"/>
              </a:defRPr>
            </a:lvl8pPr>
            <a:lvl9pPr marL="3886200" indent="-228600" defTabSz="974725" eaLnBrk="0" fontAlgn="base" hangingPunct="0">
              <a:spcBef>
                <a:spcPct val="0"/>
              </a:spcBef>
              <a:spcAft>
                <a:spcPct val="0"/>
              </a:spcAft>
              <a:defRPr sz="1900">
                <a:solidFill>
                  <a:schemeClr val="tx1"/>
                </a:solidFill>
                <a:latin typeface="Arial" charset="0"/>
                <a:ea typeface="微软雅黑" pitchFamily="34" charset="-122"/>
              </a:defRPr>
            </a:lvl9pPr>
          </a:lstStyle>
          <a:p>
            <a:pPr marL="444500" indent="-444500" eaLnBrk="1" hangingPunct="1">
              <a:lnSpc>
                <a:spcPct val="200000"/>
              </a:lnSpc>
              <a:spcBef>
                <a:spcPts val="1000"/>
              </a:spcBef>
              <a:buClr>
                <a:srgbClr val="FF0000"/>
              </a:buClr>
              <a:buSzPct val="90000"/>
              <a:buFont typeface="Wingdings" panose="05000000000000000000" pitchFamily="2" charset="2"/>
              <a:buChar char="p"/>
            </a:pPr>
            <a:r>
              <a:rPr lang="zh-CN" altLang="en-US" sz="2400" dirty="0">
                <a:latin typeface="+mj-ea"/>
                <a:ea typeface="+mj-ea"/>
              </a:rPr>
              <a:t>请勿随意使用</a:t>
            </a:r>
            <a:r>
              <a:rPr lang="en-US" altLang="zh-CN" sz="2400" dirty="0">
                <a:latin typeface="+mj-ea"/>
                <a:ea typeface="+mj-ea"/>
              </a:rPr>
              <a:t>U</a:t>
            </a:r>
            <a:r>
              <a:rPr lang="zh-CN" altLang="en-US" sz="2400" dirty="0">
                <a:latin typeface="+mj-ea"/>
                <a:ea typeface="+mj-ea"/>
              </a:rPr>
              <a:t>盘等移动存储设备</a:t>
            </a:r>
          </a:p>
          <a:p>
            <a:pPr marL="444500" indent="-444500" eaLnBrk="1" hangingPunct="1">
              <a:lnSpc>
                <a:spcPct val="200000"/>
              </a:lnSpc>
              <a:spcBef>
                <a:spcPts val="1000"/>
              </a:spcBef>
              <a:buClr>
                <a:srgbClr val="FF0000"/>
              </a:buClr>
              <a:buSzPct val="90000"/>
              <a:buFont typeface="Wingdings" panose="05000000000000000000" pitchFamily="2" charset="2"/>
              <a:buChar char="p"/>
            </a:pPr>
            <a:r>
              <a:rPr lang="zh-CN" altLang="en-US" sz="2400" dirty="0">
                <a:latin typeface="+mj-ea"/>
                <a:ea typeface="+mj-ea"/>
              </a:rPr>
              <a:t>使用完后进行擦除或粉碎操作</a:t>
            </a:r>
            <a:endParaRPr lang="en-US" altLang="zh-CN" sz="2400" dirty="0">
              <a:latin typeface="+mj-ea"/>
              <a:ea typeface="+mj-ea"/>
            </a:endParaRPr>
          </a:p>
          <a:p>
            <a:pPr marL="444500" indent="-444500" eaLnBrk="1" hangingPunct="1">
              <a:lnSpc>
                <a:spcPct val="200000"/>
              </a:lnSpc>
              <a:spcBef>
                <a:spcPts val="1000"/>
              </a:spcBef>
              <a:buClr>
                <a:srgbClr val="FF0000"/>
              </a:buClr>
              <a:buSzPct val="90000"/>
              <a:buFont typeface="Wingdings" panose="05000000000000000000" pitchFamily="2" charset="2"/>
              <a:buChar char="p"/>
            </a:pPr>
            <a:r>
              <a:rPr lang="zh-CN" altLang="en-US" sz="2400" dirty="0">
                <a:latin typeface="+mj-ea"/>
                <a:ea typeface="+mj-ea"/>
              </a:rPr>
              <a:t>不要长期、大量存放涉密文件</a:t>
            </a:r>
          </a:p>
        </p:txBody>
      </p:sp>
      <p:sp>
        <p:nvSpPr>
          <p:cNvPr id="7" name="标题 2"/>
          <p:cNvSpPr txBox="1">
            <a:spLocks/>
          </p:cNvSpPr>
          <p:nvPr/>
        </p:nvSpPr>
        <p:spPr>
          <a:xfrm>
            <a:off x="986649" y="1098201"/>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其他建议</a:t>
            </a:r>
            <a:r>
              <a:rPr lang="en-US" altLang="zh-CN" sz="3600" dirty="0">
                <a:solidFill>
                  <a:schemeClr val="tx1"/>
                </a:solidFill>
                <a:latin typeface="+mn-lt"/>
                <a:ea typeface="+mn-ea"/>
                <a:cs typeface="+mn-cs"/>
              </a:rPr>
              <a:t>-</a:t>
            </a:r>
            <a:r>
              <a:rPr lang="zh-CN" altLang="en-US" sz="2400" dirty="0">
                <a:solidFill>
                  <a:schemeClr val="tx1"/>
                </a:solidFill>
                <a:latin typeface="+mn-lt"/>
                <a:ea typeface="+mn-ea"/>
                <a:cs typeface="+mn-cs"/>
              </a:rPr>
              <a:t>谨慎使用移动存储设备</a:t>
            </a:r>
            <a:endParaRPr lang="zh-CN" altLang="en-US" sz="3600" dirty="0">
              <a:solidFill>
                <a:schemeClr val="tx1"/>
              </a:solidFill>
              <a:latin typeface="+mn-lt"/>
              <a:ea typeface="+mn-ea"/>
              <a:cs typeface="+mn-cs"/>
            </a:endParaRPr>
          </a:p>
        </p:txBody>
      </p:sp>
    </p:spTree>
    <p:extLst>
      <p:ext uri="{BB962C8B-B14F-4D97-AF65-F5344CB8AC3E}">
        <p14:creationId xmlns:p14="http://schemas.microsoft.com/office/powerpoint/2010/main" val="773806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p:cNvSpPr txBox="1">
            <a:spLocks/>
          </p:cNvSpPr>
          <p:nvPr/>
        </p:nvSpPr>
        <p:spPr bwMode="auto">
          <a:xfrm>
            <a:off x="1320094" y="1826761"/>
            <a:ext cx="9679340" cy="14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900">
                <a:solidFill>
                  <a:schemeClr val="tx1"/>
                </a:solidFill>
                <a:latin typeface="Arial" charset="0"/>
                <a:ea typeface="微软雅黑" pitchFamily="34" charset="-122"/>
              </a:defRPr>
            </a:lvl1pPr>
            <a:lvl2pPr marL="742950" indent="-285750" eaLnBrk="0" hangingPunct="0">
              <a:defRPr sz="1900">
                <a:solidFill>
                  <a:schemeClr val="tx1"/>
                </a:solidFill>
                <a:latin typeface="Arial" charset="0"/>
                <a:ea typeface="微软雅黑" pitchFamily="34" charset="-122"/>
              </a:defRPr>
            </a:lvl2pPr>
            <a:lvl3pPr marL="1143000" indent="-228600" eaLnBrk="0" hangingPunct="0">
              <a:defRPr sz="1900">
                <a:solidFill>
                  <a:schemeClr val="tx1"/>
                </a:solidFill>
                <a:latin typeface="Arial" charset="0"/>
                <a:ea typeface="微软雅黑" pitchFamily="34" charset="-122"/>
              </a:defRPr>
            </a:lvl3pPr>
            <a:lvl4pPr marL="1600200" indent="-228600" eaLnBrk="0" hangingPunct="0">
              <a:defRPr sz="1900">
                <a:solidFill>
                  <a:schemeClr val="tx1"/>
                </a:solidFill>
                <a:latin typeface="Arial" charset="0"/>
                <a:ea typeface="微软雅黑" pitchFamily="34" charset="-122"/>
              </a:defRPr>
            </a:lvl4pPr>
            <a:lvl5pPr marL="2057400" indent="-228600" eaLnBrk="0" hangingPunct="0">
              <a:defRPr sz="1900">
                <a:solidFill>
                  <a:schemeClr val="tx1"/>
                </a:solidFill>
                <a:latin typeface="Arial" charset="0"/>
                <a:ea typeface="微软雅黑" pitchFamily="34" charset="-122"/>
              </a:defRPr>
            </a:lvl5pPr>
            <a:lvl6pPr marL="2514600" indent="-228600" defTabSz="974725" eaLnBrk="0" fontAlgn="base" hangingPunct="0">
              <a:spcBef>
                <a:spcPct val="0"/>
              </a:spcBef>
              <a:spcAft>
                <a:spcPct val="0"/>
              </a:spcAft>
              <a:defRPr sz="1900">
                <a:solidFill>
                  <a:schemeClr val="tx1"/>
                </a:solidFill>
                <a:latin typeface="Arial" charset="0"/>
                <a:ea typeface="微软雅黑" pitchFamily="34" charset="-122"/>
              </a:defRPr>
            </a:lvl6pPr>
            <a:lvl7pPr marL="2971800" indent="-228600" defTabSz="974725" eaLnBrk="0" fontAlgn="base" hangingPunct="0">
              <a:spcBef>
                <a:spcPct val="0"/>
              </a:spcBef>
              <a:spcAft>
                <a:spcPct val="0"/>
              </a:spcAft>
              <a:defRPr sz="1900">
                <a:solidFill>
                  <a:schemeClr val="tx1"/>
                </a:solidFill>
                <a:latin typeface="Arial" charset="0"/>
                <a:ea typeface="微软雅黑" pitchFamily="34" charset="-122"/>
              </a:defRPr>
            </a:lvl7pPr>
            <a:lvl8pPr marL="3429000" indent="-228600" defTabSz="974725" eaLnBrk="0" fontAlgn="base" hangingPunct="0">
              <a:spcBef>
                <a:spcPct val="0"/>
              </a:spcBef>
              <a:spcAft>
                <a:spcPct val="0"/>
              </a:spcAft>
              <a:defRPr sz="1900">
                <a:solidFill>
                  <a:schemeClr val="tx1"/>
                </a:solidFill>
                <a:latin typeface="Arial" charset="0"/>
                <a:ea typeface="微软雅黑" pitchFamily="34" charset="-122"/>
              </a:defRPr>
            </a:lvl8pPr>
            <a:lvl9pPr marL="3886200" indent="-228600" defTabSz="974725" eaLnBrk="0" fontAlgn="base" hangingPunct="0">
              <a:spcBef>
                <a:spcPct val="0"/>
              </a:spcBef>
              <a:spcAft>
                <a:spcPct val="0"/>
              </a:spcAft>
              <a:defRPr sz="1900">
                <a:solidFill>
                  <a:schemeClr val="tx1"/>
                </a:solidFill>
                <a:latin typeface="Arial" charset="0"/>
                <a:ea typeface="微软雅黑" pitchFamily="34" charset="-122"/>
              </a:defRPr>
            </a:lvl9pPr>
          </a:lstStyle>
          <a:p>
            <a:pPr marL="444500" indent="-444500" eaLnBrk="1" hangingPunct="1">
              <a:lnSpc>
                <a:spcPct val="200000"/>
              </a:lnSpc>
              <a:spcBef>
                <a:spcPts val="1000"/>
              </a:spcBef>
              <a:buClr>
                <a:srgbClr val="FF0000"/>
              </a:buClr>
              <a:buSzPct val="90000"/>
              <a:buFont typeface="Wingdings" panose="05000000000000000000" pitchFamily="2" charset="2"/>
              <a:buChar char="p"/>
            </a:pPr>
            <a:r>
              <a:rPr lang="zh-CN" altLang="en-US" sz="2400" dirty="0">
                <a:latin typeface="+mj-ea"/>
                <a:ea typeface="+mj-ea"/>
              </a:rPr>
              <a:t>复印</a:t>
            </a:r>
            <a:r>
              <a:rPr lang="en-US" altLang="zh-CN" sz="2400" dirty="0">
                <a:latin typeface="+mj-ea"/>
                <a:ea typeface="+mj-ea"/>
              </a:rPr>
              <a:t>/</a:t>
            </a:r>
            <a:r>
              <a:rPr lang="zh-CN" altLang="en-US" sz="2400" dirty="0">
                <a:latin typeface="+mj-ea"/>
                <a:ea typeface="+mj-ea"/>
              </a:rPr>
              <a:t>打印时，禁止将敏感资料遗留在复印机</a:t>
            </a:r>
            <a:r>
              <a:rPr lang="en-US" altLang="zh-CN" sz="2400" dirty="0">
                <a:latin typeface="+mj-ea"/>
                <a:ea typeface="+mj-ea"/>
              </a:rPr>
              <a:t>/</a:t>
            </a:r>
            <a:r>
              <a:rPr lang="zh-CN" altLang="en-US" sz="2400" dirty="0">
                <a:latin typeface="+mj-ea"/>
                <a:ea typeface="+mj-ea"/>
              </a:rPr>
              <a:t>打印机旁边</a:t>
            </a:r>
            <a:endParaRPr lang="en-US" altLang="zh-CN" sz="2400" dirty="0">
              <a:latin typeface="+mj-ea"/>
              <a:ea typeface="+mj-ea"/>
            </a:endParaRPr>
          </a:p>
          <a:p>
            <a:pPr marL="444500" indent="-444500" eaLnBrk="1" hangingPunct="1">
              <a:lnSpc>
                <a:spcPct val="200000"/>
              </a:lnSpc>
              <a:spcBef>
                <a:spcPts val="1000"/>
              </a:spcBef>
              <a:buClr>
                <a:srgbClr val="FF0000"/>
              </a:buClr>
              <a:buSzPct val="90000"/>
              <a:buFont typeface="Wingdings" panose="05000000000000000000" pitchFamily="2" charset="2"/>
              <a:buChar char="p"/>
            </a:pPr>
            <a:r>
              <a:rPr lang="zh-CN" altLang="en-US" sz="2400" dirty="0">
                <a:latin typeface="+mj-ea"/>
                <a:ea typeface="+mj-ea"/>
              </a:rPr>
              <a:t>对不再使用的资料，应使用碎纸机将其清理</a:t>
            </a:r>
            <a:endParaRPr lang="en-US" altLang="zh-CN" sz="2400" dirty="0">
              <a:latin typeface="+mj-ea"/>
              <a:ea typeface="+mj-ea"/>
            </a:endParaRPr>
          </a:p>
          <a:p>
            <a:pPr>
              <a:lnSpc>
                <a:spcPct val="160000"/>
              </a:lnSpc>
              <a:spcBef>
                <a:spcPct val="20000"/>
              </a:spcBef>
              <a:buFont typeface="Arial" charset="0"/>
              <a:buChar char="•"/>
            </a:pPr>
            <a:endParaRPr lang="en-US" altLang="zh-CN" sz="2000" dirty="0">
              <a:latin typeface="Tahoma" pitchFamily="34" charset="0"/>
            </a:endParaRPr>
          </a:p>
        </p:txBody>
      </p:sp>
      <p:pic>
        <p:nvPicPr>
          <p:cNvPr id="4" name="Picture 2" descr="C:\Documents and Settings\wys\桌面\新建文件夹(2)\新建文件夹\IMAG02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750" y="3684961"/>
            <a:ext cx="4585806" cy="27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639" y="3465909"/>
            <a:ext cx="2314332" cy="318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标题 2"/>
          <p:cNvSpPr txBox="1">
            <a:spLocks/>
          </p:cNvSpPr>
          <p:nvPr/>
        </p:nvSpPr>
        <p:spPr>
          <a:xfrm>
            <a:off x="986649" y="1098201"/>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其他建议</a:t>
            </a:r>
            <a:r>
              <a:rPr lang="en-US" altLang="zh-CN" sz="3600" dirty="0">
                <a:solidFill>
                  <a:schemeClr val="tx1"/>
                </a:solidFill>
                <a:latin typeface="+mn-lt"/>
                <a:ea typeface="+mn-ea"/>
                <a:cs typeface="+mn-cs"/>
              </a:rPr>
              <a:t>-</a:t>
            </a:r>
            <a:r>
              <a:rPr lang="zh-CN" altLang="en-US" sz="2400" dirty="0">
                <a:solidFill>
                  <a:schemeClr val="tx1"/>
                </a:solidFill>
                <a:latin typeface="+mn-lt"/>
                <a:ea typeface="+mn-ea"/>
                <a:cs typeface="+mn-cs"/>
              </a:rPr>
              <a:t>打印复印</a:t>
            </a:r>
            <a:endParaRPr lang="zh-CN" altLang="en-US" sz="3600" dirty="0">
              <a:solidFill>
                <a:schemeClr val="tx1"/>
              </a:solidFill>
              <a:latin typeface="+mn-lt"/>
              <a:ea typeface="+mn-ea"/>
              <a:cs typeface="+mn-cs"/>
            </a:endParaRPr>
          </a:p>
        </p:txBody>
      </p:sp>
    </p:spTree>
    <p:extLst>
      <p:ext uri="{BB962C8B-B14F-4D97-AF65-F5344CB8AC3E}">
        <p14:creationId xmlns:p14="http://schemas.microsoft.com/office/powerpoint/2010/main" val="1128559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txBox="1">
            <a:spLocks/>
          </p:cNvSpPr>
          <p:nvPr/>
        </p:nvSpPr>
        <p:spPr>
          <a:xfrm>
            <a:off x="1174655" y="1836175"/>
            <a:ext cx="9241952" cy="5401388"/>
          </a:xfrm>
          <a:prstGeom prst="rect">
            <a:avLst/>
          </a:prstGeom>
        </p:spPr>
        <p:txBody>
          <a:bodyPr/>
          <a:lstStyle>
            <a:lvl1pPr marL="264513" indent="-264513" algn="l" rtl="0" eaLnBrk="1" fontAlgn="base" hangingPunct="1">
              <a:lnSpc>
                <a:spcPct val="100000"/>
              </a:lnSpc>
              <a:spcBef>
                <a:spcPts val="771"/>
              </a:spcBef>
              <a:spcAft>
                <a:spcPct val="0"/>
              </a:spcAft>
              <a:defRPr sz="2468" kern="1200">
                <a:solidFill>
                  <a:srgbClr val="333333"/>
                </a:solidFill>
                <a:latin typeface="微软雅黑" panose="020B0503020204020204" pitchFamily="34" charset="-122"/>
                <a:ea typeface="微软雅黑" panose="020B0503020204020204" pitchFamily="34" charset="-122"/>
                <a:cs typeface="+mn-cs"/>
              </a:defRPr>
            </a:lvl1pPr>
            <a:lvl2pPr marL="352684" algn="l" rtl="0" eaLnBrk="1" fontAlgn="base" hangingPunct="1">
              <a:lnSpc>
                <a:spcPct val="100000"/>
              </a:lnSpc>
              <a:spcBef>
                <a:spcPts val="386"/>
              </a:spcBef>
              <a:spcAft>
                <a:spcPct val="0"/>
              </a:spcAft>
              <a:defRPr sz="1851" kern="1200">
                <a:solidFill>
                  <a:srgbClr val="333333"/>
                </a:solidFill>
                <a:latin typeface="微软雅黑" panose="020B0503020204020204" pitchFamily="34" charset="-122"/>
                <a:ea typeface="微软雅黑" panose="020B0503020204020204" pitchFamily="34" charset="-122"/>
                <a:cs typeface="+mn-cs"/>
              </a:defRPr>
            </a:lvl2pPr>
            <a:lvl3pPr marL="705368" algn="l" rtl="0" eaLnBrk="1" fontAlgn="base" hangingPunct="1">
              <a:lnSpc>
                <a:spcPct val="100000"/>
              </a:lnSpc>
              <a:spcBef>
                <a:spcPts val="386"/>
              </a:spcBef>
              <a:spcAft>
                <a:spcPct val="0"/>
              </a:spcAft>
              <a:defRPr sz="1543" kern="1200">
                <a:solidFill>
                  <a:srgbClr val="333333"/>
                </a:solidFill>
                <a:latin typeface="微软雅黑" panose="020B0503020204020204" pitchFamily="34" charset="-122"/>
                <a:ea typeface="微软雅黑" panose="020B0503020204020204" pitchFamily="34" charset="-122"/>
                <a:cs typeface="+mn-cs"/>
              </a:defRPr>
            </a:lvl3pPr>
            <a:lvl4pPr marL="1058052"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4pPr>
            <a:lvl5pPr marL="1410736" algn="l" rtl="0" eaLnBrk="1" fontAlgn="base" hangingPunct="1">
              <a:lnSpc>
                <a:spcPct val="100000"/>
              </a:lnSpc>
              <a:spcBef>
                <a:spcPts val="386"/>
              </a:spcBef>
              <a:spcAft>
                <a:spcPct val="0"/>
              </a:spcAft>
              <a:defRPr kern="1200">
                <a:solidFill>
                  <a:srgbClr val="333333"/>
                </a:solidFill>
                <a:latin typeface="微软雅黑" panose="020B0503020204020204" pitchFamily="34" charset="-122"/>
                <a:ea typeface="微软雅黑" panose="020B0503020204020204" pitchFamily="34" charset="-122"/>
                <a:cs typeface="+mn-cs"/>
              </a:defRPr>
            </a:lvl5pPr>
            <a:lvl6pPr marL="1939762"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6pPr>
            <a:lvl7pPr marL="2292447"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7pPr>
            <a:lvl8pPr marL="2645131"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8pPr>
            <a:lvl9pPr marL="2997815" indent="-176342" algn="l" defTabSz="705368" rtl="0" eaLnBrk="1" latinLnBrk="0" hangingPunct="1">
              <a:lnSpc>
                <a:spcPct val="90000"/>
              </a:lnSpc>
              <a:spcBef>
                <a:spcPts val="386"/>
              </a:spcBef>
              <a:buFont typeface="Arial" panose="020B0604020202020204" pitchFamily="34" charset="0"/>
              <a:buChar char="•"/>
              <a:defRPr sz="1389" kern="1200">
                <a:solidFill>
                  <a:schemeClr val="tx1"/>
                </a:solidFill>
                <a:latin typeface="+mn-lt"/>
                <a:ea typeface="+mn-ea"/>
                <a:cs typeface="+mn-cs"/>
              </a:defRPr>
            </a:lvl9pPr>
          </a:lstStyle>
          <a:p>
            <a:pPr marL="783755" lvl="2" indent="-342900">
              <a:lnSpc>
                <a:spcPct val="150000"/>
              </a:lnSpc>
              <a:buClr>
                <a:srgbClr val="FF0000"/>
              </a:buClr>
              <a:buFont typeface="Arial" panose="020B0604020202020204" pitchFamily="34" charset="0"/>
              <a:buChar char="•"/>
            </a:pPr>
            <a:r>
              <a:rPr lang="zh-CN" altLang="en-US" sz="2000" dirty="0"/>
              <a:t>进入大门、闸机时主动阻止陌生人尾随进入；</a:t>
            </a:r>
            <a:endParaRPr lang="en-US" altLang="zh-CN" sz="2000" dirty="0"/>
          </a:p>
          <a:p>
            <a:pPr marL="783755" lvl="2" indent="-342900">
              <a:lnSpc>
                <a:spcPct val="150000"/>
              </a:lnSpc>
              <a:buClr>
                <a:srgbClr val="FF0000"/>
              </a:buClr>
              <a:buFont typeface="Arial" panose="020B0604020202020204" pitchFamily="34" charset="0"/>
              <a:buChar char="•"/>
            </a:pPr>
            <a:r>
              <a:rPr lang="zh-CN" altLang="en-US" sz="2000" dirty="0"/>
              <a:t>陌生人员未经陪同出现在办公区域，应主动上前询问；</a:t>
            </a:r>
            <a:endParaRPr lang="en-US" altLang="zh-CN" sz="2000" dirty="0"/>
          </a:p>
          <a:p>
            <a:pPr marL="783755" lvl="2" indent="-342900">
              <a:lnSpc>
                <a:spcPct val="150000"/>
              </a:lnSpc>
              <a:buClr>
                <a:srgbClr val="FF0000"/>
              </a:buClr>
              <a:buFont typeface="Arial" panose="020B0604020202020204" pitchFamily="34" charset="0"/>
              <a:buChar char="•"/>
            </a:pPr>
            <a:r>
              <a:rPr lang="zh-CN" altLang="en-US" sz="2000" dirty="0"/>
              <a:t>废弃的纸质资料应该进行充分粉碎（碎纸机）；</a:t>
            </a:r>
            <a:endParaRPr lang="en-US" altLang="zh-CN" sz="2000" dirty="0"/>
          </a:p>
          <a:p>
            <a:pPr marL="783755" lvl="2" indent="-342900">
              <a:lnSpc>
                <a:spcPct val="150000"/>
              </a:lnSpc>
              <a:buClr>
                <a:srgbClr val="FF0000"/>
              </a:buClr>
              <a:buFont typeface="Arial" panose="020B0604020202020204" pitchFamily="34" charset="0"/>
              <a:buChar char="•"/>
            </a:pPr>
            <a:r>
              <a:rPr lang="zh-CN" altLang="en-US" sz="2000" dirty="0"/>
              <a:t>废弃的移动存储设备应交由</a:t>
            </a:r>
            <a:r>
              <a:rPr lang="en-US" altLang="zh-CN" sz="2000" dirty="0"/>
              <a:t>IT</a:t>
            </a:r>
            <a:r>
              <a:rPr lang="zh-CN" altLang="en-US" sz="2000" dirty="0"/>
              <a:t>部门消磁处理；</a:t>
            </a:r>
            <a:endParaRPr lang="en-US" altLang="zh-CN" sz="2000" dirty="0"/>
          </a:p>
          <a:p>
            <a:pPr marL="783755" lvl="2" indent="-342900">
              <a:lnSpc>
                <a:spcPct val="150000"/>
              </a:lnSpc>
              <a:buClr>
                <a:srgbClr val="FF0000"/>
              </a:buClr>
              <a:buFont typeface="Arial" panose="020B0604020202020204" pitchFamily="34" charset="0"/>
              <a:buChar char="•"/>
            </a:pPr>
            <a:r>
              <a:rPr lang="zh-CN" altLang="en-US" sz="2000" dirty="0"/>
              <a:t>离开工位时对办公电脑进行锁屏；</a:t>
            </a:r>
            <a:endParaRPr lang="en-US" altLang="zh-CN" sz="2000" dirty="0"/>
          </a:p>
          <a:p>
            <a:pPr marL="783755" lvl="2" indent="-342900">
              <a:lnSpc>
                <a:spcPct val="150000"/>
              </a:lnSpc>
              <a:buClr>
                <a:srgbClr val="FF0000"/>
              </a:buClr>
              <a:buFont typeface="Arial" panose="020B0604020202020204" pitchFamily="34" charset="0"/>
              <a:buChar char="•"/>
            </a:pPr>
            <a:r>
              <a:rPr lang="zh-CN" altLang="en-US" sz="2000" dirty="0"/>
              <a:t>敏感资料应妥善保管，在离开工位时锁入柜中；</a:t>
            </a:r>
          </a:p>
          <a:p>
            <a:pPr marL="783755" lvl="2" indent="-342900">
              <a:lnSpc>
                <a:spcPct val="150000"/>
              </a:lnSpc>
              <a:buClr>
                <a:srgbClr val="FF0000"/>
              </a:buClr>
              <a:buFont typeface="Arial" panose="020B0604020202020204" pitchFamily="34" charset="0"/>
              <a:buChar char="•"/>
            </a:pPr>
            <a:r>
              <a:rPr lang="zh-CN" altLang="en-US" sz="2000" dirty="0"/>
              <a:t>不应使用来历不明的移动存储设备；</a:t>
            </a:r>
          </a:p>
          <a:p>
            <a:pPr marL="783755" lvl="2" indent="-342900">
              <a:lnSpc>
                <a:spcPct val="150000"/>
              </a:lnSpc>
              <a:buClr>
                <a:srgbClr val="FF0000"/>
              </a:buClr>
              <a:buFont typeface="Arial" panose="020B0604020202020204" pitchFamily="34" charset="0"/>
              <a:buChar char="•"/>
            </a:pPr>
            <a:r>
              <a:rPr lang="zh-CN" altLang="en-US" sz="2000" dirty="0"/>
              <a:t>不应接入来历不明的</a:t>
            </a:r>
            <a:r>
              <a:rPr lang="en-US" altLang="zh-CN" sz="2000" dirty="0" err="1"/>
              <a:t>WiFi</a:t>
            </a:r>
            <a:r>
              <a:rPr lang="zh-CN" altLang="en-US" sz="2000" dirty="0"/>
              <a:t>热点；</a:t>
            </a:r>
            <a:endParaRPr lang="en-US" altLang="zh-CN" sz="2000" dirty="0"/>
          </a:p>
          <a:p>
            <a:pPr marL="783755" lvl="2" indent="-342900">
              <a:lnSpc>
                <a:spcPct val="150000"/>
              </a:lnSpc>
              <a:buClr>
                <a:srgbClr val="FF0000"/>
              </a:buClr>
              <a:buFont typeface="Arial" panose="020B0604020202020204" pitchFamily="34" charset="0"/>
              <a:buChar char="•"/>
            </a:pPr>
            <a:r>
              <a:rPr lang="en-US" altLang="zh-CN" sz="2000" dirty="0"/>
              <a:t>……</a:t>
            </a:r>
            <a:endParaRPr lang="zh-CN" altLang="en-US" sz="2000" dirty="0"/>
          </a:p>
        </p:txBody>
      </p:sp>
      <p:pic>
        <p:nvPicPr>
          <p:cNvPr id="4" name="图片 3"/>
          <p:cNvPicPr>
            <a:picLocks noChangeAspect="1"/>
          </p:cNvPicPr>
          <p:nvPr/>
        </p:nvPicPr>
        <p:blipFill>
          <a:blip r:embed="rId3"/>
          <a:stretch>
            <a:fillRect/>
          </a:stretch>
        </p:blipFill>
        <p:spPr>
          <a:xfrm>
            <a:off x="8177213" y="3101046"/>
            <a:ext cx="2723015" cy="2871645"/>
          </a:xfrm>
          <a:prstGeom prst="rect">
            <a:avLst/>
          </a:prstGeom>
          <a:effectLst>
            <a:softEdge rad="88900"/>
          </a:effectLst>
        </p:spPr>
      </p:pic>
      <p:sp>
        <p:nvSpPr>
          <p:cNvPr id="7" name="标题 2"/>
          <p:cNvSpPr txBox="1">
            <a:spLocks/>
          </p:cNvSpPr>
          <p:nvPr/>
        </p:nvSpPr>
        <p:spPr>
          <a:xfrm>
            <a:off x="986649" y="1098201"/>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其他建议</a:t>
            </a:r>
            <a:r>
              <a:rPr lang="en-US" altLang="zh-CN" sz="3600" dirty="0">
                <a:solidFill>
                  <a:schemeClr val="tx1"/>
                </a:solidFill>
                <a:latin typeface="+mn-lt"/>
                <a:ea typeface="+mn-ea"/>
                <a:cs typeface="+mn-cs"/>
              </a:rPr>
              <a:t>-</a:t>
            </a:r>
            <a:r>
              <a:rPr lang="zh-CN" altLang="en-US" sz="2400" dirty="0">
                <a:solidFill>
                  <a:schemeClr val="tx1"/>
                </a:solidFill>
                <a:latin typeface="+mn-lt"/>
                <a:ea typeface="+mn-ea"/>
                <a:cs typeface="+mn-cs"/>
              </a:rPr>
              <a:t>培养安全办公习惯</a:t>
            </a:r>
          </a:p>
        </p:txBody>
      </p:sp>
    </p:spTree>
    <p:extLst>
      <p:ext uri="{BB962C8B-B14F-4D97-AF65-F5344CB8AC3E}">
        <p14:creationId xmlns:p14="http://schemas.microsoft.com/office/powerpoint/2010/main" val="1484871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2828475" y="1605749"/>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cxnSp>
        <p:nvCxnSpPr>
          <p:cNvPr id="9" name="直接连接符 8"/>
          <p:cNvCxnSpPr/>
          <p:nvPr/>
        </p:nvCxnSpPr>
        <p:spPr>
          <a:xfrm flipH="1">
            <a:off x="2376562" y="1340768"/>
            <a:ext cx="29384" cy="5040560"/>
          </a:xfrm>
          <a:prstGeom prst="line">
            <a:avLst/>
          </a:prstGeom>
          <a:ln w="63500" cmpd="thinThick">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utoShape 5"/>
          <p:cNvSpPr>
            <a:spLocks noChangeArrowheads="1"/>
          </p:cNvSpPr>
          <p:nvPr/>
        </p:nvSpPr>
        <p:spPr bwMode="auto">
          <a:xfrm>
            <a:off x="2867850" y="3321354"/>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sp>
        <p:nvSpPr>
          <p:cNvPr id="11" name="TextBox 46"/>
          <p:cNvSpPr txBox="1">
            <a:spLocks noChangeArrowheads="1"/>
          </p:cNvSpPr>
          <p:nvPr/>
        </p:nvSpPr>
        <p:spPr bwMode="auto">
          <a:xfrm>
            <a:off x="3975621" y="1613956"/>
            <a:ext cx="4463517" cy="581057"/>
          </a:xfrm>
          <a:prstGeom prst="rect">
            <a:avLst/>
          </a:prstGeom>
          <a:noFill/>
          <a:ln w="9525">
            <a:noFill/>
            <a:miter lim="800000"/>
            <a:headEnd/>
            <a:tailEnd/>
          </a:ln>
        </p:spPr>
        <p:txBody>
          <a:bodyPr wrap="square">
            <a:spAutoFit/>
          </a:bodyPr>
          <a:lstStyle/>
          <a:p>
            <a:pPr marL="533400" indent="-533400">
              <a:lnSpc>
                <a:spcPct val="150000"/>
              </a:lnSpc>
            </a:pPr>
            <a:r>
              <a:rPr lang="zh-CN" altLang="en-US" sz="2400" dirty="0">
                <a:latin typeface="微软雅黑" panose="020B0503020204020204" pitchFamily="34" charset="-122"/>
                <a:ea typeface="微软雅黑" panose="020B0503020204020204" pitchFamily="34" charset="-122"/>
              </a:rPr>
              <a:t>生活中的信息安全</a:t>
            </a:r>
            <a:endParaRPr lang="en-US" altLang="zh-CN" sz="2400" dirty="0">
              <a:latin typeface="微软雅黑" panose="020B0503020204020204" pitchFamily="34" charset="-122"/>
              <a:ea typeface="微软雅黑" panose="020B0503020204020204" pitchFamily="34" charset="-122"/>
            </a:endParaRPr>
          </a:p>
        </p:txBody>
      </p:sp>
      <p:sp>
        <p:nvSpPr>
          <p:cNvPr id="12" name="圆角矩形 11"/>
          <p:cNvSpPr/>
          <p:nvPr/>
        </p:nvSpPr>
        <p:spPr>
          <a:xfrm>
            <a:off x="2527665" y="4755903"/>
            <a:ext cx="6720807" cy="1099888"/>
          </a:xfrm>
          <a:prstGeom prst="roundRect">
            <a:avLst/>
          </a:prstGeom>
          <a:solidFill>
            <a:srgbClr val="C00000">
              <a:alpha val="6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6"/>
          <p:cNvGrpSpPr/>
          <p:nvPr/>
        </p:nvGrpSpPr>
        <p:grpSpPr>
          <a:xfrm>
            <a:off x="486464" y="549002"/>
            <a:ext cx="2104762" cy="878409"/>
            <a:chOff x="3635896" y="830851"/>
            <a:chExt cx="1872208" cy="745496"/>
          </a:xfrm>
        </p:grpSpPr>
        <p:sp>
          <p:nvSpPr>
            <p:cNvPr id="15" name="文本框 3"/>
            <p:cNvSpPr txBox="1"/>
            <p:nvPr/>
          </p:nvSpPr>
          <p:spPr>
            <a:xfrm>
              <a:off x="4021208" y="830851"/>
              <a:ext cx="1111052" cy="496292"/>
            </a:xfrm>
            <a:prstGeom prst="rect">
              <a:avLst/>
            </a:prstGeom>
            <a:noFill/>
          </p:spPr>
          <p:txBody>
            <a:bodyPr wrap="none" rtlCol="0">
              <a:spAutoFit/>
            </a:bodyPr>
            <a:lstStyle/>
            <a:p>
              <a:r>
                <a:rPr lang="zh-CN" altLang="en-US" sz="3200" b="1" dirty="0">
                  <a:latin typeface="微软雅黑" pitchFamily="34" charset="-122"/>
                  <a:ea typeface="微软雅黑" pitchFamily="34" charset="-122"/>
                </a:rPr>
                <a:t>目  录</a:t>
              </a:r>
            </a:p>
          </p:txBody>
        </p:sp>
        <p:sp>
          <p:nvSpPr>
            <p:cNvPr id="16" name="文本框 4"/>
            <p:cNvSpPr txBox="1"/>
            <p:nvPr/>
          </p:nvSpPr>
          <p:spPr>
            <a:xfrm>
              <a:off x="3635896" y="1262899"/>
              <a:ext cx="1872208" cy="313448"/>
            </a:xfrm>
            <a:prstGeom prst="rect">
              <a:avLst/>
            </a:prstGeom>
            <a:noFill/>
          </p:spPr>
          <p:txBody>
            <a:bodyPr wrap="square" rtlCol="0">
              <a:spAutoFit/>
            </a:bodyPr>
            <a:lstStyle/>
            <a:p>
              <a:pPr algn="ctr"/>
              <a:r>
                <a:rPr lang="en-US" altLang="zh-CN" dirty="0"/>
                <a:t>CONTENTS</a:t>
              </a:r>
              <a:endParaRPr lang="zh-CN" altLang="en-US" dirty="0"/>
            </a:p>
          </p:txBody>
        </p:sp>
      </p:grpSp>
      <p:sp>
        <p:nvSpPr>
          <p:cNvPr id="17" name="AutoShape 5"/>
          <p:cNvSpPr>
            <a:spLocks noChangeArrowheads="1"/>
          </p:cNvSpPr>
          <p:nvPr/>
        </p:nvSpPr>
        <p:spPr bwMode="auto">
          <a:xfrm>
            <a:off x="2855787" y="4892202"/>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sp>
        <p:nvSpPr>
          <p:cNvPr id="18" name="TextBox 46"/>
          <p:cNvSpPr txBox="1">
            <a:spLocks noChangeArrowheads="1"/>
          </p:cNvSpPr>
          <p:nvPr/>
        </p:nvSpPr>
        <p:spPr bwMode="auto">
          <a:xfrm>
            <a:off x="3975623" y="3468645"/>
            <a:ext cx="5235907" cy="461665"/>
          </a:xfrm>
          <a:prstGeom prst="rect">
            <a:avLst/>
          </a:prstGeom>
          <a:noFill/>
          <a:ln w="9525">
            <a:noFill/>
            <a:miter lim="800000"/>
            <a:headEnd/>
            <a:tailEnd/>
          </a:ln>
        </p:spPr>
        <p:txBody>
          <a:bodyPr wrap="square">
            <a:spAutoFit/>
          </a:bodyPr>
          <a:lstStyle/>
          <a:p>
            <a:r>
              <a:rPr lang="zh-CN" altLang="en-US" sz="2400" dirty="0">
                <a:latin typeface="微软雅黑" panose="020B0503020204020204" pitchFamily="34" charset="-122"/>
                <a:ea typeface="微软雅黑" panose="020B0503020204020204" pitchFamily="34" charset="-122"/>
              </a:rPr>
              <a:t>工作中的信息安全</a:t>
            </a:r>
            <a:endParaRPr lang="zh-CN" altLang="en-US" sz="2400" b="1" dirty="0">
              <a:latin typeface="微软雅黑" pitchFamily="34" charset="-122"/>
              <a:ea typeface="微软雅黑" pitchFamily="34" charset="-122"/>
            </a:endParaRPr>
          </a:p>
        </p:txBody>
      </p:sp>
      <p:grpSp>
        <p:nvGrpSpPr>
          <p:cNvPr id="21" name="Group 4"/>
          <p:cNvGrpSpPr>
            <a:grpSpLocks/>
          </p:cNvGrpSpPr>
          <p:nvPr/>
        </p:nvGrpSpPr>
        <p:grpSpPr bwMode="auto">
          <a:xfrm>
            <a:off x="2644514" y="3176597"/>
            <a:ext cx="1079840" cy="1074649"/>
            <a:chOff x="0" y="0"/>
            <a:chExt cx="660400" cy="657225"/>
          </a:xfrm>
        </p:grpSpPr>
        <p:grpSp>
          <p:nvGrpSpPr>
            <p:cNvPr id="22" name="Group 5"/>
            <p:cNvGrpSpPr>
              <a:grpSpLocks/>
            </p:cNvGrpSpPr>
            <p:nvPr/>
          </p:nvGrpSpPr>
          <p:grpSpPr bwMode="auto">
            <a:xfrm>
              <a:off x="0" y="0"/>
              <a:ext cx="660400" cy="657225"/>
              <a:chOff x="0" y="0"/>
              <a:chExt cx="416" cy="414"/>
            </a:xfrm>
          </p:grpSpPr>
          <p:sp>
            <p:nvSpPr>
              <p:cNvPr id="25" name="Oval 35"/>
              <p:cNvSpPr>
                <a:spLocks noChangeArrowheads="1"/>
              </p:cNvSpPr>
              <p:nvPr/>
            </p:nvSpPr>
            <p:spPr bwMode="auto">
              <a:xfrm>
                <a:off x="0" y="2"/>
                <a:ext cx="416" cy="412"/>
              </a:xfrm>
              <a:prstGeom prst="ellipse">
                <a:avLst/>
              </a:prstGeom>
              <a:solidFill>
                <a:schemeClr val="accent1"/>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26"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24" name="Text Box 40"/>
            <p:cNvSpPr txBox="1">
              <a:spLocks noChangeArrowheads="1"/>
            </p:cNvSpPr>
            <p:nvPr/>
          </p:nvSpPr>
          <p:spPr bwMode="auto">
            <a:xfrm>
              <a:off x="39687" y="170206"/>
              <a:ext cx="571500" cy="319987"/>
            </a:xfrm>
            <a:prstGeom prst="rect">
              <a:avLst/>
            </a:prstGeom>
            <a:noFill/>
            <a:ln w="9525">
              <a:noFill/>
              <a:miter lim="800000"/>
              <a:headEnd/>
              <a:tailEnd/>
            </a:ln>
          </p:spPr>
          <p:txBody>
            <a:bodyPr>
              <a:spAutoFit/>
            </a:bodyPr>
            <a:lstStyle/>
            <a:p>
              <a:pPr algn="ctr">
                <a:spcBef>
                  <a:spcPct val="50000"/>
                </a:spcBef>
              </a:pPr>
              <a:r>
                <a:rPr lang="zh-CN" altLang="en-US" sz="2800" b="1" dirty="0">
                  <a:solidFill>
                    <a:srgbClr val="FFFFFF"/>
                  </a:solidFill>
                  <a:cs typeface="Arial" charset="0"/>
                </a:rPr>
                <a:t>二</a:t>
              </a:r>
              <a:endParaRPr lang="en-US" altLang="zh-CN" sz="2800" b="1" dirty="0">
                <a:solidFill>
                  <a:srgbClr val="FFFFFF"/>
                </a:solidFill>
                <a:cs typeface="Arial" charset="0"/>
              </a:endParaRPr>
            </a:p>
          </p:txBody>
        </p:sp>
      </p:grpSp>
      <p:sp>
        <p:nvSpPr>
          <p:cNvPr id="27" name="TextBox 46"/>
          <p:cNvSpPr txBox="1">
            <a:spLocks noChangeArrowheads="1"/>
          </p:cNvSpPr>
          <p:nvPr/>
        </p:nvSpPr>
        <p:spPr bwMode="auto">
          <a:xfrm>
            <a:off x="3975621" y="4906797"/>
            <a:ext cx="4463517" cy="646331"/>
          </a:xfrm>
          <a:prstGeom prst="rect">
            <a:avLst/>
          </a:prstGeom>
          <a:noFill/>
          <a:ln w="9525">
            <a:noFill/>
            <a:miter lim="800000"/>
            <a:headEnd/>
            <a:tailEnd/>
          </a:ln>
        </p:spPr>
        <p:txBody>
          <a:bodyPr wrap="square">
            <a:spAutoFit/>
          </a:bodyPr>
          <a:lstStyle/>
          <a:p>
            <a:pPr marL="533400" indent="-533400">
              <a:lnSpc>
                <a:spcPct val="150000"/>
              </a:lnSpc>
            </a:pPr>
            <a:r>
              <a:rPr lang="zh-CN" altLang="en-US" sz="2400" dirty="0">
                <a:latin typeface="微软雅黑" panose="020B0503020204020204" pitchFamily="34" charset="-122"/>
                <a:ea typeface="微软雅黑" panose="020B0503020204020204" pitchFamily="34" charset="-122"/>
              </a:rPr>
              <a:t>信息安全形势与政策法规</a:t>
            </a:r>
            <a:endParaRPr lang="en-US" altLang="zh-CN" sz="2400" dirty="0">
              <a:latin typeface="微软雅黑" panose="020B0503020204020204" pitchFamily="34" charset="-122"/>
              <a:ea typeface="微软雅黑" panose="020B0503020204020204" pitchFamily="34" charset="-122"/>
            </a:endParaRPr>
          </a:p>
        </p:txBody>
      </p:sp>
      <p:grpSp>
        <p:nvGrpSpPr>
          <p:cNvPr id="35" name="Group 4"/>
          <p:cNvGrpSpPr>
            <a:grpSpLocks/>
          </p:cNvGrpSpPr>
          <p:nvPr/>
        </p:nvGrpSpPr>
        <p:grpSpPr bwMode="auto">
          <a:xfrm>
            <a:off x="2527665" y="1420927"/>
            <a:ext cx="1079840" cy="1074649"/>
            <a:chOff x="0" y="0"/>
            <a:chExt cx="660400" cy="657225"/>
          </a:xfrm>
        </p:grpSpPr>
        <p:grpSp>
          <p:nvGrpSpPr>
            <p:cNvPr id="36" name="Group 5"/>
            <p:cNvGrpSpPr>
              <a:grpSpLocks/>
            </p:cNvGrpSpPr>
            <p:nvPr/>
          </p:nvGrpSpPr>
          <p:grpSpPr bwMode="auto">
            <a:xfrm>
              <a:off x="0" y="0"/>
              <a:ext cx="660400" cy="657225"/>
              <a:chOff x="0" y="0"/>
              <a:chExt cx="416" cy="414"/>
            </a:xfrm>
          </p:grpSpPr>
          <p:sp>
            <p:nvSpPr>
              <p:cNvPr id="38" name="Oval 35"/>
              <p:cNvSpPr>
                <a:spLocks noChangeArrowheads="1"/>
              </p:cNvSpPr>
              <p:nvPr/>
            </p:nvSpPr>
            <p:spPr bwMode="auto">
              <a:xfrm>
                <a:off x="0" y="2"/>
                <a:ext cx="416" cy="412"/>
              </a:xfrm>
              <a:prstGeom prst="ellipse">
                <a:avLst/>
              </a:prstGeom>
              <a:solidFill>
                <a:schemeClr val="accent1"/>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39"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37" name="Text Box 40"/>
            <p:cNvSpPr txBox="1">
              <a:spLocks noChangeArrowheads="1"/>
            </p:cNvSpPr>
            <p:nvPr/>
          </p:nvSpPr>
          <p:spPr bwMode="auto">
            <a:xfrm>
              <a:off x="39687" y="170206"/>
              <a:ext cx="571500" cy="319987"/>
            </a:xfrm>
            <a:prstGeom prst="rect">
              <a:avLst/>
            </a:prstGeom>
            <a:noFill/>
            <a:ln w="9525">
              <a:noFill/>
              <a:miter lim="800000"/>
              <a:headEnd/>
              <a:tailEnd/>
            </a:ln>
          </p:spPr>
          <p:txBody>
            <a:bodyPr>
              <a:spAutoFit/>
            </a:bodyPr>
            <a:lstStyle/>
            <a:p>
              <a:pPr algn="ctr">
                <a:spcBef>
                  <a:spcPct val="50000"/>
                </a:spcBef>
              </a:pPr>
              <a:r>
                <a:rPr lang="zh-CN" altLang="en-US" sz="2800" b="1" dirty="0">
                  <a:solidFill>
                    <a:srgbClr val="FFFFFF"/>
                  </a:solidFill>
                  <a:cs typeface="Arial" charset="0"/>
                </a:rPr>
                <a:t>一</a:t>
              </a:r>
              <a:endParaRPr lang="en-US" altLang="zh-CN" sz="2800" b="1" dirty="0">
                <a:solidFill>
                  <a:srgbClr val="FFFFFF"/>
                </a:solidFill>
                <a:cs typeface="Arial" charset="0"/>
              </a:endParaRPr>
            </a:p>
          </p:txBody>
        </p:sp>
      </p:grpSp>
      <p:grpSp>
        <p:nvGrpSpPr>
          <p:cNvPr id="40" name="Group 11"/>
          <p:cNvGrpSpPr>
            <a:grpSpLocks/>
          </p:cNvGrpSpPr>
          <p:nvPr/>
        </p:nvGrpSpPr>
        <p:grpSpPr bwMode="auto">
          <a:xfrm>
            <a:off x="2618517" y="4750563"/>
            <a:ext cx="1089836" cy="1105228"/>
            <a:chOff x="0" y="0"/>
            <a:chExt cx="660400" cy="657225"/>
          </a:xfrm>
        </p:grpSpPr>
        <p:grpSp>
          <p:nvGrpSpPr>
            <p:cNvPr id="41" name="Group 12"/>
            <p:cNvGrpSpPr>
              <a:grpSpLocks/>
            </p:cNvGrpSpPr>
            <p:nvPr/>
          </p:nvGrpSpPr>
          <p:grpSpPr bwMode="auto">
            <a:xfrm>
              <a:off x="0" y="0"/>
              <a:ext cx="660400" cy="657225"/>
              <a:chOff x="0" y="0"/>
              <a:chExt cx="416" cy="414"/>
            </a:xfrm>
          </p:grpSpPr>
          <p:sp>
            <p:nvSpPr>
              <p:cNvPr id="43" name="Oval 35"/>
              <p:cNvSpPr>
                <a:spLocks noChangeArrowheads="1"/>
              </p:cNvSpPr>
              <p:nvPr/>
            </p:nvSpPr>
            <p:spPr bwMode="auto">
              <a:xfrm>
                <a:off x="0" y="2"/>
                <a:ext cx="416" cy="412"/>
              </a:xfrm>
              <a:prstGeom prst="ellipse">
                <a:avLst/>
              </a:prstGeom>
              <a:solidFill>
                <a:schemeClr val="accent2"/>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44"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42" name="Text Box 40"/>
            <p:cNvSpPr txBox="1">
              <a:spLocks noChangeArrowheads="1"/>
            </p:cNvSpPr>
            <p:nvPr/>
          </p:nvSpPr>
          <p:spPr bwMode="auto">
            <a:xfrm>
              <a:off x="78871" y="169257"/>
              <a:ext cx="504414" cy="311133"/>
            </a:xfrm>
            <a:prstGeom prst="rect">
              <a:avLst/>
            </a:prstGeom>
            <a:noFill/>
            <a:ln w="9525">
              <a:noFill/>
              <a:miter lim="800000"/>
              <a:headEnd/>
              <a:tailEnd/>
            </a:ln>
          </p:spPr>
          <p:txBody>
            <a:bodyPr wrap="square">
              <a:spAutoFit/>
            </a:bodyPr>
            <a:lstStyle/>
            <a:p>
              <a:pPr algn="ctr">
                <a:spcBef>
                  <a:spcPct val="50000"/>
                </a:spcBef>
              </a:pPr>
              <a:r>
                <a:rPr lang="zh-CN" altLang="en-US" sz="2800" b="1" dirty="0">
                  <a:solidFill>
                    <a:srgbClr val="FFFFFF"/>
                  </a:solidFill>
                  <a:cs typeface="Arial" charset="0"/>
                </a:rPr>
                <a:t>三</a:t>
              </a:r>
              <a:endParaRPr lang="en-US" altLang="zh-CN" sz="2800" b="1" dirty="0">
                <a:solidFill>
                  <a:srgbClr val="FFFFFF"/>
                </a:solidFill>
                <a:cs typeface="Arial" charset="0"/>
              </a:endParaRPr>
            </a:p>
          </p:txBody>
        </p:sp>
      </p:grpSp>
    </p:spTree>
    <p:extLst>
      <p:ext uri="{BB962C8B-B14F-4D97-AF65-F5344CB8AC3E}">
        <p14:creationId xmlns:p14="http://schemas.microsoft.com/office/powerpoint/2010/main" val="3799307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F4F351-C521-4CEA-9EB3-D46D501C394D}"/>
              </a:ext>
            </a:extLst>
          </p:cNvPr>
          <p:cNvSpPr>
            <a:spLocks noGrp="1"/>
          </p:cNvSpPr>
          <p:nvPr>
            <p:ph type="title"/>
          </p:nvPr>
        </p:nvSpPr>
        <p:spPr>
          <a:xfrm>
            <a:off x="886905" y="1144932"/>
            <a:ext cx="10130642" cy="1036163"/>
          </a:xfrm>
        </p:spPr>
        <p:txBody>
          <a:bodyPr>
            <a:normAutofit/>
          </a:bodyPr>
          <a:lstStyle/>
          <a:p>
            <a:pPr marL="571500" indent="-571500">
              <a:buClr>
                <a:srgbClr val="FF0000"/>
              </a:buClr>
              <a:buSzPct val="90000"/>
              <a:buFont typeface="Wingdings" panose="05000000000000000000" pitchFamily="2" charset="2"/>
              <a:buChar char="p"/>
            </a:pPr>
            <a:r>
              <a:rPr lang="zh-CN" altLang="en-US" sz="3600" dirty="0">
                <a:latin typeface="+mn-lt"/>
                <a:ea typeface="+mn-ea"/>
                <a:cs typeface="+mn-cs"/>
              </a:rPr>
              <a:t>中央网络安全和信息化领导小组</a:t>
            </a:r>
          </a:p>
        </p:txBody>
      </p:sp>
      <p:sp>
        <p:nvSpPr>
          <p:cNvPr id="4" name="内容占位符 2">
            <a:extLst>
              <a:ext uri="{FF2B5EF4-FFF2-40B4-BE49-F238E27FC236}">
                <a16:creationId xmlns:a16="http://schemas.microsoft.com/office/drawing/2014/main" id="{2163DD5C-E6AF-4C2D-A2E5-C389B5BE1A52}"/>
              </a:ext>
            </a:extLst>
          </p:cNvPr>
          <p:cNvSpPr txBox="1">
            <a:spLocks/>
          </p:cNvSpPr>
          <p:nvPr/>
        </p:nvSpPr>
        <p:spPr>
          <a:xfrm>
            <a:off x="1331705" y="1691601"/>
            <a:ext cx="3843799" cy="34747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zh-CN" altLang="en-US" sz="2000" b="1" dirty="0">
                <a:solidFill>
                  <a:srgbClr val="FF0000"/>
                </a:solidFill>
                <a:latin typeface="微软雅黑" panose="020B0503020204020204" pitchFamily="34" charset="-122"/>
                <a:ea typeface="微软雅黑" panose="020B0503020204020204" pitchFamily="34" charset="-122"/>
              </a:rPr>
              <a:t>中央网络安全和信息化委员会</a:t>
            </a:r>
            <a:r>
              <a:rPr lang="en-US" altLang="zh-CN" sz="1800" dirty="0"/>
              <a:t>2014</a:t>
            </a:r>
            <a:r>
              <a:rPr lang="zh-CN" altLang="en-US" sz="1800" dirty="0"/>
              <a:t>年</a:t>
            </a:r>
            <a:r>
              <a:rPr lang="en-US" altLang="zh-CN" sz="1800" dirty="0"/>
              <a:t>2</a:t>
            </a:r>
            <a:r>
              <a:rPr lang="zh-CN" altLang="en-US" sz="1800" dirty="0"/>
              <a:t>月</a:t>
            </a:r>
            <a:r>
              <a:rPr lang="en-US" altLang="zh-CN" sz="1800" dirty="0"/>
              <a:t>27</a:t>
            </a:r>
            <a:r>
              <a:rPr lang="zh-CN" altLang="en-US" sz="1800" dirty="0"/>
              <a:t>日，中央网络安全和信息化领导小组成立，习近平亲任组长。和以往国家层面信息安全领导机构相比，规格置顶。</a:t>
            </a:r>
            <a:endParaRPr lang="zh-CN" altLang="en-US" sz="1800" dirty="0">
              <a:latin typeface="+mn-ea"/>
            </a:endParaRPr>
          </a:p>
        </p:txBody>
      </p:sp>
      <p:cxnSp>
        <p:nvCxnSpPr>
          <p:cNvPr id="5" name="直接连接符 4">
            <a:extLst>
              <a:ext uri="{FF2B5EF4-FFF2-40B4-BE49-F238E27FC236}">
                <a16:creationId xmlns:a16="http://schemas.microsoft.com/office/drawing/2014/main" id="{F324F319-5B5F-4104-A2EC-E26EF42CF0FD}"/>
              </a:ext>
            </a:extLst>
          </p:cNvPr>
          <p:cNvCxnSpPr>
            <a:cxnSpLocks/>
          </p:cNvCxnSpPr>
          <p:nvPr/>
        </p:nvCxnSpPr>
        <p:spPr>
          <a:xfrm flipH="1">
            <a:off x="1381134" y="2229644"/>
            <a:ext cx="3794370" cy="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468750E5-3ABD-49A2-8AEF-D276753D3753}"/>
              </a:ext>
            </a:extLst>
          </p:cNvPr>
          <p:cNvSpPr/>
          <p:nvPr/>
        </p:nvSpPr>
        <p:spPr>
          <a:xfrm>
            <a:off x="1381134" y="4899942"/>
            <a:ext cx="738518" cy="68129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p>
        </p:txBody>
      </p:sp>
      <p:sp>
        <p:nvSpPr>
          <p:cNvPr id="7" name="矩形 6">
            <a:extLst>
              <a:ext uri="{FF2B5EF4-FFF2-40B4-BE49-F238E27FC236}">
                <a16:creationId xmlns:a16="http://schemas.microsoft.com/office/drawing/2014/main" id="{A7EED15B-C03A-43AE-A760-92BD79BD4AA2}"/>
              </a:ext>
            </a:extLst>
          </p:cNvPr>
          <p:cNvSpPr/>
          <p:nvPr/>
        </p:nvSpPr>
        <p:spPr>
          <a:xfrm>
            <a:off x="2119654" y="4899942"/>
            <a:ext cx="4296774" cy="67897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p>
        </p:txBody>
      </p:sp>
      <p:sp>
        <p:nvSpPr>
          <p:cNvPr id="8" name="Rectangle 24">
            <a:extLst>
              <a:ext uri="{FF2B5EF4-FFF2-40B4-BE49-F238E27FC236}">
                <a16:creationId xmlns:a16="http://schemas.microsoft.com/office/drawing/2014/main" id="{69516D0C-0992-4797-9EBE-DD28B0CD28FC}"/>
              </a:ext>
            </a:extLst>
          </p:cNvPr>
          <p:cNvSpPr>
            <a:spLocks noChangeArrowheads="1"/>
          </p:cNvSpPr>
          <p:nvPr/>
        </p:nvSpPr>
        <p:spPr bwMode="auto">
          <a:xfrm>
            <a:off x="2150213" y="4917131"/>
            <a:ext cx="392278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5000"/>
              </a:lnSpc>
            </a:pPr>
            <a:r>
              <a:rPr lang="zh-CN" altLang="en-US" sz="1600" b="1" dirty="0">
                <a:solidFill>
                  <a:srgbClr val="FF0000"/>
                </a:solidFill>
              </a:rPr>
              <a:t>没有网络安全，就没有国家安全；没有信息化，就没有现代化的指导精神</a:t>
            </a:r>
            <a:r>
              <a:rPr lang="zh-CN" altLang="en-US" sz="1600" dirty="0">
                <a:solidFill>
                  <a:srgbClr val="FF0000"/>
                </a:solidFill>
              </a:rPr>
              <a:t>。</a:t>
            </a:r>
            <a:endParaRPr lang="en-US" altLang="zh-CN" sz="1600" dirty="0">
              <a:solidFill>
                <a:srgbClr val="FF0000"/>
              </a:solidFill>
            </a:endParaRPr>
          </a:p>
        </p:txBody>
      </p:sp>
      <p:sp>
        <p:nvSpPr>
          <p:cNvPr id="9" name="Freeform 10">
            <a:extLst>
              <a:ext uri="{FF2B5EF4-FFF2-40B4-BE49-F238E27FC236}">
                <a16:creationId xmlns:a16="http://schemas.microsoft.com/office/drawing/2014/main" id="{B47CD5CF-A5E4-41F8-BE5F-9189E2BDDEE5}"/>
              </a:ext>
            </a:extLst>
          </p:cNvPr>
          <p:cNvSpPr>
            <a:spLocks noEditPoints="1"/>
          </p:cNvSpPr>
          <p:nvPr/>
        </p:nvSpPr>
        <p:spPr bwMode="auto">
          <a:xfrm>
            <a:off x="1577754" y="4982746"/>
            <a:ext cx="406400" cy="549938"/>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pic>
        <p:nvPicPr>
          <p:cNvPr id="8194" name="Picture 2" descr="http://www.cac.gov.cn/2018-04/21/1122719824_15243119159351n.jpg">
            <a:extLst>
              <a:ext uri="{FF2B5EF4-FFF2-40B4-BE49-F238E27FC236}">
                <a16:creationId xmlns:a16="http://schemas.microsoft.com/office/drawing/2014/main" id="{C5648427-AEEC-4491-BF4A-06507DE7C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6263" y="1801369"/>
            <a:ext cx="3874603" cy="3777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97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53" presetClass="entr" presetSubtype="16" fill="hold" grpId="0" nodeType="withEffect">
                                  <p:stCondLst>
                                    <p:cond delay="11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grpId="0" nodeType="withEffect">
                                  <p:stCondLst>
                                    <p:cond delay="130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22" presetClass="entr" presetSubtype="8" fill="hold" grpId="0" nodeType="withEffect">
                                  <p:stCondLst>
                                    <p:cond delay="160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2" presetClass="entr" presetSubtype="2" fill="hold" grpId="0" nodeType="withEffect">
                                  <p:stCondLst>
                                    <p:cond delay="16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ppt_x</p:attrName>
                                        </p:attrNameLst>
                                      </p:cBhvr>
                                      <p:tavLst>
                                        <p:tav tm="0">
                                          <p:val>
                                            <p:strVal val="#ppt_x+#ppt_w*1.125000"/>
                                          </p:val>
                                        </p:tav>
                                        <p:tav tm="100000">
                                          <p:val>
                                            <p:strVal val="#ppt_x"/>
                                          </p:val>
                                        </p:tav>
                                      </p:tavLst>
                                    </p:anim>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B7CF66-0EA8-4103-85EB-0DB8B83361FB}"/>
              </a:ext>
            </a:extLst>
          </p:cNvPr>
          <p:cNvPicPr>
            <a:picLocks noChangeAspect="1"/>
          </p:cNvPicPr>
          <p:nvPr/>
        </p:nvPicPr>
        <p:blipFill>
          <a:blip r:embed="rId2"/>
          <a:stretch>
            <a:fillRect/>
          </a:stretch>
        </p:blipFill>
        <p:spPr>
          <a:xfrm>
            <a:off x="2781730" y="884169"/>
            <a:ext cx="7019495" cy="4506279"/>
          </a:xfrm>
          <a:prstGeom prst="rect">
            <a:avLst/>
          </a:prstGeom>
        </p:spPr>
      </p:pic>
      <p:sp>
        <p:nvSpPr>
          <p:cNvPr id="2" name="矩形 1"/>
          <p:cNvSpPr/>
          <p:nvPr/>
        </p:nvSpPr>
        <p:spPr>
          <a:xfrm>
            <a:off x="4926449" y="5802004"/>
            <a:ext cx="2339102" cy="369332"/>
          </a:xfrm>
          <a:prstGeom prst="rect">
            <a:avLst/>
          </a:prstGeom>
        </p:spPr>
        <p:txBody>
          <a:bodyPr wrap="none">
            <a:spAutoFit/>
          </a:bodyPr>
          <a:lstStyle/>
          <a:p>
            <a:r>
              <a:rPr lang="is-IS" altLang="zh-CN" dirty="0">
                <a:solidFill>
                  <a:srgbClr val="333333"/>
                </a:solidFill>
                <a:latin typeface="Arial" charset="0"/>
              </a:rPr>
              <a:t>2017</a:t>
            </a:r>
            <a:r>
              <a:rPr lang="zh-CN" altLang="is-IS" dirty="0">
                <a:solidFill>
                  <a:srgbClr val="333333"/>
                </a:solidFill>
                <a:latin typeface="Arial" charset="0"/>
              </a:rPr>
              <a:t>年</a:t>
            </a:r>
            <a:r>
              <a:rPr lang="is-IS" altLang="zh-CN" dirty="0">
                <a:solidFill>
                  <a:srgbClr val="333333"/>
                </a:solidFill>
                <a:latin typeface="Arial" charset="0"/>
              </a:rPr>
              <a:t>6</a:t>
            </a:r>
            <a:r>
              <a:rPr lang="zh-CN" altLang="is-IS" dirty="0">
                <a:solidFill>
                  <a:srgbClr val="333333"/>
                </a:solidFill>
                <a:latin typeface="Arial" charset="0"/>
              </a:rPr>
              <a:t>月</a:t>
            </a:r>
            <a:r>
              <a:rPr lang="is-IS" altLang="zh-CN" dirty="0">
                <a:solidFill>
                  <a:srgbClr val="333333"/>
                </a:solidFill>
                <a:latin typeface="Arial" charset="0"/>
              </a:rPr>
              <a:t>1</a:t>
            </a:r>
            <a:r>
              <a:rPr lang="zh-CN" altLang="is-IS" dirty="0">
                <a:solidFill>
                  <a:srgbClr val="333333"/>
                </a:solidFill>
                <a:latin typeface="Arial" charset="0"/>
              </a:rPr>
              <a:t>日起施行</a:t>
            </a:r>
            <a:endParaRPr lang="zh-CN" altLang="en-US" dirty="0"/>
          </a:p>
        </p:txBody>
      </p:sp>
    </p:spTree>
    <p:extLst>
      <p:ext uri="{BB962C8B-B14F-4D97-AF65-F5344CB8AC3E}">
        <p14:creationId xmlns:p14="http://schemas.microsoft.com/office/powerpoint/2010/main" val="106283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4740" y="1105244"/>
            <a:ext cx="10374497" cy="498965"/>
          </a:xfrm>
        </p:spPr>
        <p:txBody>
          <a:bodyPr>
            <a:noAutofit/>
          </a:body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网络安全法 </a:t>
            </a:r>
            <a:r>
              <a:rPr lang="en-US" altLang="zh-CN" sz="3600" dirty="0">
                <a:solidFill>
                  <a:schemeClr val="tx1"/>
                </a:solidFill>
                <a:latin typeface="+mn-lt"/>
                <a:ea typeface="+mn-ea"/>
                <a:cs typeface="+mn-cs"/>
              </a:rPr>
              <a:t>- </a:t>
            </a:r>
            <a:r>
              <a:rPr lang="zh-CN" altLang="en-US" sz="2400" dirty="0">
                <a:solidFill>
                  <a:schemeClr val="tx1"/>
                </a:solidFill>
                <a:latin typeface="+mn-lt"/>
                <a:ea typeface="+mn-ea"/>
                <a:cs typeface="+mn-cs"/>
              </a:rPr>
              <a:t>国内背景</a:t>
            </a:r>
          </a:p>
        </p:txBody>
      </p:sp>
      <p:sp>
        <p:nvSpPr>
          <p:cNvPr id="4" name="矩形 3"/>
          <p:cNvSpPr>
            <a:spLocks noChangeArrowheads="1"/>
          </p:cNvSpPr>
          <p:nvPr/>
        </p:nvSpPr>
        <p:spPr bwMode="auto">
          <a:xfrm>
            <a:off x="5400918" y="4983637"/>
            <a:ext cx="12820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solidFill>
                  <a:srgbClr val="000000"/>
                </a:solidFill>
                <a:latin typeface="微软雅黑" panose="020B0503020204020204" pitchFamily="34" charset="-122"/>
                <a:ea typeface="微软雅黑" panose="020B0503020204020204" pitchFamily="34" charset="-122"/>
              </a:rPr>
              <a:t>网络安全人才建设滞后</a:t>
            </a:r>
          </a:p>
        </p:txBody>
      </p:sp>
      <p:sp>
        <p:nvSpPr>
          <p:cNvPr id="5" name="矩形 8"/>
          <p:cNvSpPr>
            <a:spLocks noChangeArrowheads="1"/>
          </p:cNvSpPr>
          <p:nvPr/>
        </p:nvSpPr>
        <p:spPr bwMode="auto">
          <a:xfrm>
            <a:off x="3979279" y="3357614"/>
            <a:ext cx="129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solidFill>
                  <a:srgbClr val="000000"/>
                </a:solidFill>
                <a:latin typeface="微软雅黑" panose="020B0503020204020204" pitchFamily="34" charset="-122"/>
                <a:ea typeface="微软雅黑" panose="020B0503020204020204" pitchFamily="34" charset="-122"/>
              </a:rPr>
              <a:t>我国信息化建设的突飞猛进</a:t>
            </a:r>
          </a:p>
        </p:txBody>
      </p:sp>
      <p:grpSp>
        <p:nvGrpSpPr>
          <p:cNvPr id="6" name="组合 103"/>
          <p:cNvGrpSpPr/>
          <p:nvPr/>
        </p:nvGrpSpPr>
        <p:grpSpPr>
          <a:xfrm>
            <a:off x="8931633" y="2396968"/>
            <a:ext cx="621700" cy="1911320"/>
            <a:chOff x="1884378" y="2107589"/>
            <a:chExt cx="621700" cy="1911320"/>
          </a:xfrm>
        </p:grpSpPr>
        <p:cxnSp>
          <p:nvCxnSpPr>
            <p:cNvPr id="8" name="直接连接符 62"/>
            <p:cNvCxnSpPr>
              <a:cxnSpLocks noChangeShapeType="1"/>
            </p:cNvCxnSpPr>
            <p:nvPr/>
          </p:nvCxnSpPr>
          <p:spPr bwMode="auto">
            <a:xfrm>
              <a:off x="2186457" y="2892972"/>
              <a:ext cx="0" cy="1125937"/>
            </a:xfrm>
            <a:prstGeom prst="line">
              <a:avLst/>
            </a:prstGeom>
            <a:ln>
              <a:solidFill>
                <a:srgbClr val="FF0000"/>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884378" y="2107589"/>
              <a:ext cx="621700" cy="621700"/>
            </a:xfrm>
            <a:prstGeom prst="rect">
              <a:avLst/>
            </a:prstGeom>
            <a:solidFill>
              <a:schemeClr val="bg1"/>
            </a:solidFill>
            <a:ln>
              <a:solidFill>
                <a:schemeClr val="bg1"/>
              </a:solidFill>
            </a:ln>
          </p:spPr>
        </p:pic>
      </p:grpSp>
      <p:sp>
        <p:nvSpPr>
          <p:cNvPr id="14" name="矩形 17"/>
          <p:cNvSpPr>
            <a:spLocks noChangeArrowheads="1"/>
          </p:cNvSpPr>
          <p:nvPr/>
        </p:nvSpPr>
        <p:spPr bwMode="auto">
          <a:xfrm>
            <a:off x="9257055" y="3242128"/>
            <a:ext cx="1264616" cy="738664"/>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400" dirty="0">
                <a:solidFill>
                  <a:srgbClr val="000000"/>
                </a:solidFill>
                <a:latin typeface="微软雅黑" panose="020B0503020204020204" pitchFamily="34" charset="-122"/>
                <a:ea typeface="微软雅黑" panose="020B0503020204020204" pitchFamily="34" charset="-122"/>
              </a:rPr>
              <a:t>地下黑产不断扩大，网络攻击越来越多</a:t>
            </a:r>
          </a:p>
        </p:txBody>
      </p:sp>
      <p:sp>
        <p:nvSpPr>
          <p:cNvPr id="15" name="矩形 14"/>
          <p:cNvSpPr>
            <a:spLocks noChangeArrowheads="1"/>
          </p:cNvSpPr>
          <p:nvPr/>
        </p:nvSpPr>
        <p:spPr bwMode="auto">
          <a:xfrm>
            <a:off x="8041402" y="4930774"/>
            <a:ext cx="1295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solidFill>
                  <a:srgbClr val="000000"/>
                </a:solidFill>
                <a:latin typeface="微软雅黑" panose="020B0503020204020204" pitchFamily="34" charset="-122"/>
                <a:ea typeface="微软雅黑" panose="020B0503020204020204" pitchFamily="34" charset="-122"/>
              </a:rPr>
              <a:t>大量的网络安全事件和经济损失</a:t>
            </a:r>
          </a:p>
        </p:txBody>
      </p:sp>
      <p:sp>
        <p:nvSpPr>
          <p:cNvPr id="16" name="矩形 14"/>
          <p:cNvSpPr>
            <a:spLocks noChangeArrowheads="1"/>
          </p:cNvSpPr>
          <p:nvPr/>
        </p:nvSpPr>
        <p:spPr bwMode="auto">
          <a:xfrm>
            <a:off x="6752755" y="3189904"/>
            <a:ext cx="1295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solidFill>
                  <a:srgbClr val="000000"/>
                </a:solidFill>
                <a:latin typeface="微软雅黑" panose="020B0503020204020204" pitchFamily="34" charset="-122"/>
                <a:ea typeface="微软雅黑" panose="020B0503020204020204" pitchFamily="34" charset="-122"/>
              </a:rPr>
              <a:t>法律法规条文的分散和监管的滞后</a:t>
            </a:r>
          </a:p>
        </p:txBody>
      </p:sp>
      <p:sp>
        <p:nvSpPr>
          <p:cNvPr id="17" name="矩形 17"/>
          <p:cNvSpPr>
            <a:spLocks noChangeArrowheads="1"/>
          </p:cNvSpPr>
          <p:nvPr/>
        </p:nvSpPr>
        <p:spPr bwMode="auto">
          <a:xfrm>
            <a:off x="2720540" y="4907437"/>
            <a:ext cx="12192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solidFill>
                  <a:srgbClr val="000000"/>
                </a:solidFill>
                <a:latin typeface="微软雅黑" panose="020B0503020204020204" pitchFamily="34" charset="-122"/>
                <a:ea typeface="微软雅黑" panose="020B0503020204020204" pitchFamily="34" charset="-122"/>
              </a:rPr>
              <a:t>新技术的持续发展与应用</a:t>
            </a:r>
          </a:p>
        </p:txBody>
      </p:sp>
      <p:grpSp>
        <p:nvGrpSpPr>
          <p:cNvPr id="18" name="组合 104"/>
          <p:cNvGrpSpPr/>
          <p:nvPr/>
        </p:nvGrpSpPr>
        <p:grpSpPr>
          <a:xfrm>
            <a:off x="2411930" y="4125063"/>
            <a:ext cx="547954" cy="1753894"/>
            <a:chOff x="1062993" y="3541977"/>
            <a:chExt cx="549166" cy="1925373"/>
          </a:xfrm>
        </p:grpSpPr>
        <p:pic>
          <p:nvPicPr>
            <p:cNvPr id="20" name="Picture 2" descr="http://pic.sucaibar.com/pic/201307/05/4e14a48504.png"/>
            <p:cNvPicPr>
              <a:picLocks noChangeAspect="1" noChangeArrowheads="1"/>
            </p:cNvPicPr>
            <p:nvPr/>
          </p:nvPicPr>
          <p:blipFill>
            <a:blip r:embed="rId4" cstate="print">
              <a:duotone>
                <a:prstClr val="black"/>
                <a:schemeClr val="tx2">
                  <a:tint val="45000"/>
                  <a:satMod val="400000"/>
                </a:schemeClr>
              </a:duotone>
              <a:lum contrast="-60000"/>
            </a:blip>
            <a:srcRect/>
            <a:stretch>
              <a:fillRect/>
            </a:stretch>
          </p:blipFill>
          <p:spPr bwMode="auto">
            <a:xfrm>
              <a:off x="1062993" y="3541977"/>
              <a:ext cx="549166" cy="549166"/>
            </a:xfrm>
            <a:prstGeom prst="rect">
              <a:avLst/>
            </a:prstGeom>
            <a:noFill/>
            <a:ln>
              <a:solidFill>
                <a:schemeClr val="bg1"/>
              </a:solidFill>
            </a:ln>
          </p:spPr>
        </p:pic>
        <p:cxnSp>
          <p:nvCxnSpPr>
            <p:cNvPr id="21" name="直接连接符 62"/>
            <p:cNvCxnSpPr>
              <a:cxnSpLocks noChangeShapeType="1"/>
            </p:cNvCxnSpPr>
            <p:nvPr/>
          </p:nvCxnSpPr>
          <p:spPr bwMode="auto">
            <a:xfrm>
              <a:off x="1358464" y="4341413"/>
              <a:ext cx="0" cy="1125937"/>
            </a:xfrm>
            <a:prstGeom prst="line">
              <a:avLst/>
            </a:prstGeom>
            <a:ln>
              <a:solidFill>
                <a:srgbClr val="FF0000"/>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26" name="组合 105"/>
          <p:cNvGrpSpPr/>
          <p:nvPr/>
        </p:nvGrpSpPr>
        <p:grpSpPr>
          <a:xfrm>
            <a:off x="5067050" y="4167435"/>
            <a:ext cx="583171" cy="1877743"/>
            <a:chOff x="3718112" y="3584347"/>
            <a:chExt cx="583171" cy="1877743"/>
          </a:xfrm>
        </p:grpSpPr>
        <p:pic>
          <p:nvPicPr>
            <p:cNvPr id="28" name="组合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8112" y="3584347"/>
              <a:ext cx="583171" cy="473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29" name="直接连接符 62"/>
            <p:cNvCxnSpPr>
              <a:cxnSpLocks noChangeShapeType="1"/>
            </p:cNvCxnSpPr>
            <p:nvPr/>
          </p:nvCxnSpPr>
          <p:spPr bwMode="auto">
            <a:xfrm>
              <a:off x="4009698" y="4336153"/>
              <a:ext cx="0" cy="1125937"/>
            </a:xfrm>
            <a:prstGeom prst="line">
              <a:avLst/>
            </a:prstGeom>
            <a:ln>
              <a:solidFill>
                <a:srgbClr val="FF0000"/>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4" name="组合 106"/>
          <p:cNvGrpSpPr/>
          <p:nvPr/>
        </p:nvGrpSpPr>
        <p:grpSpPr>
          <a:xfrm>
            <a:off x="6394187" y="2396968"/>
            <a:ext cx="609600" cy="1846388"/>
            <a:chOff x="7202209" y="2185001"/>
            <a:chExt cx="609600" cy="1846388"/>
          </a:xfrm>
        </p:grpSpPr>
        <p:pic>
          <p:nvPicPr>
            <p:cNvPr id="36" name="图片 35"/>
            <p:cNvPicPr>
              <a:picLocks noChangeAspect="1"/>
            </p:cNvPicPr>
            <p:nvPr/>
          </p:nvPicPr>
          <p:blipFill>
            <a:blip r:embed="rId6" cstate="print">
              <a:duotone>
                <a:prstClr val="black"/>
                <a:schemeClr val="tx2">
                  <a:tint val="45000"/>
                  <a:satMod val="400000"/>
                </a:schemeClr>
              </a:duotone>
              <a:lum contrast="-60000"/>
              <a:extLst>
                <a:ext uri="{28A0092B-C50C-407E-A947-70E740481C1C}">
                  <a14:useLocalDpi xmlns:a14="http://schemas.microsoft.com/office/drawing/2010/main" val="0"/>
                </a:ext>
              </a:extLst>
            </a:blip>
            <a:stretch>
              <a:fillRect/>
            </a:stretch>
          </p:blipFill>
          <p:spPr>
            <a:xfrm>
              <a:off x="7202209" y="2185001"/>
              <a:ext cx="609600" cy="609600"/>
            </a:xfrm>
            <a:prstGeom prst="rect">
              <a:avLst/>
            </a:prstGeom>
            <a:ln>
              <a:solidFill>
                <a:schemeClr val="bg1"/>
              </a:solidFill>
            </a:ln>
          </p:spPr>
        </p:pic>
        <p:cxnSp>
          <p:nvCxnSpPr>
            <p:cNvPr id="37" name="直接连接符 62"/>
            <p:cNvCxnSpPr>
              <a:cxnSpLocks noChangeShapeType="1"/>
            </p:cNvCxnSpPr>
            <p:nvPr/>
          </p:nvCxnSpPr>
          <p:spPr bwMode="auto">
            <a:xfrm>
              <a:off x="7512268" y="2905452"/>
              <a:ext cx="0" cy="1125937"/>
            </a:xfrm>
            <a:prstGeom prst="line">
              <a:avLst/>
            </a:prstGeom>
            <a:ln>
              <a:solidFill>
                <a:srgbClr val="FF0000"/>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42" name="组合 107"/>
          <p:cNvGrpSpPr/>
          <p:nvPr/>
        </p:nvGrpSpPr>
        <p:grpSpPr>
          <a:xfrm>
            <a:off x="7747477" y="4183730"/>
            <a:ext cx="533400" cy="1847015"/>
            <a:chOff x="6398539" y="3600642"/>
            <a:chExt cx="533400" cy="1847015"/>
          </a:xfrm>
        </p:grpSpPr>
        <p:pic>
          <p:nvPicPr>
            <p:cNvPr id="44" name="图片 43"/>
            <p:cNvPicPr>
              <a:picLocks noChangeAspect="1"/>
            </p:cNvPicPr>
            <p:nvPr/>
          </p:nvPicPr>
          <p:blipFill>
            <a:blip r:embed="rId7" cstate="print">
              <a:duotone>
                <a:prstClr val="black"/>
                <a:schemeClr val="tx2">
                  <a:tint val="45000"/>
                  <a:satMod val="400000"/>
                </a:schemeClr>
              </a:duotone>
              <a:lum contrast="-70000"/>
              <a:extLst>
                <a:ext uri="{28A0092B-C50C-407E-A947-70E740481C1C}">
                  <a14:useLocalDpi xmlns:a14="http://schemas.microsoft.com/office/drawing/2010/main" val="0"/>
                </a:ext>
              </a:extLst>
            </a:blip>
            <a:stretch>
              <a:fillRect/>
            </a:stretch>
          </p:blipFill>
          <p:spPr>
            <a:xfrm>
              <a:off x="6398539" y="3600642"/>
              <a:ext cx="533400" cy="533400"/>
            </a:xfrm>
            <a:prstGeom prst="rect">
              <a:avLst/>
            </a:prstGeom>
            <a:ln>
              <a:solidFill>
                <a:schemeClr val="bg1"/>
              </a:solidFill>
            </a:ln>
          </p:spPr>
        </p:pic>
        <p:cxnSp>
          <p:nvCxnSpPr>
            <p:cNvPr id="45" name="直接连接符 62"/>
            <p:cNvCxnSpPr>
              <a:cxnSpLocks noChangeShapeType="1"/>
            </p:cNvCxnSpPr>
            <p:nvPr/>
          </p:nvCxnSpPr>
          <p:spPr bwMode="auto">
            <a:xfrm>
              <a:off x="6676698" y="4321720"/>
              <a:ext cx="0" cy="1125937"/>
            </a:xfrm>
            <a:prstGeom prst="line">
              <a:avLst/>
            </a:prstGeom>
            <a:ln>
              <a:solidFill>
                <a:srgbClr val="FF0000"/>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50" name="组合 108"/>
          <p:cNvGrpSpPr/>
          <p:nvPr/>
        </p:nvGrpSpPr>
        <p:grpSpPr>
          <a:xfrm>
            <a:off x="3659344" y="2554191"/>
            <a:ext cx="524256" cy="1866297"/>
            <a:chOff x="4556865" y="2149326"/>
            <a:chExt cx="524256" cy="1866297"/>
          </a:xfrm>
        </p:grpSpPr>
        <p:pic>
          <p:nvPicPr>
            <p:cNvPr id="52" name="组合 5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6865" y="2149326"/>
              <a:ext cx="524256" cy="37742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53" name="直接连接符 62"/>
            <p:cNvCxnSpPr>
              <a:cxnSpLocks noChangeShapeType="1"/>
            </p:cNvCxnSpPr>
            <p:nvPr/>
          </p:nvCxnSpPr>
          <p:spPr bwMode="auto">
            <a:xfrm>
              <a:off x="4818996" y="2889686"/>
              <a:ext cx="0" cy="1125937"/>
            </a:xfrm>
            <a:prstGeom prst="line">
              <a:avLst/>
            </a:prstGeom>
            <a:ln>
              <a:solidFill>
                <a:srgbClr val="FF0000"/>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47" name="椭圆 46"/>
          <p:cNvSpPr/>
          <p:nvPr/>
        </p:nvSpPr>
        <p:spPr>
          <a:xfrm>
            <a:off x="2242322" y="3925989"/>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782378" y="2291567"/>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470138" y="2291567"/>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909321" y="3999096"/>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576320" y="3999096"/>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6264634" y="2236895"/>
            <a:ext cx="902668" cy="9026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6910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896912" y="1808820"/>
            <a:ext cx="867057" cy="86705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21" name="内容占位符 2"/>
          <p:cNvSpPr txBox="1">
            <a:spLocks/>
          </p:cNvSpPr>
          <p:nvPr/>
        </p:nvSpPr>
        <p:spPr>
          <a:xfrm>
            <a:off x="3040014" y="1535957"/>
            <a:ext cx="3081157" cy="153306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000" dirty="0">
                <a:solidFill>
                  <a:srgbClr val="FF0000"/>
                </a:solidFill>
                <a:latin typeface="微软雅黑" panose="020B0503020204020204" pitchFamily="34" charset="-122"/>
                <a:ea typeface="微软雅黑" panose="020B0503020204020204" pitchFamily="34" charset="-122"/>
              </a:rPr>
              <a:t>形成初稿</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00000"/>
              </a:lnSpc>
            </a:pPr>
            <a:r>
              <a:rPr lang="en-US" altLang="zh-CN" sz="1600" dirty="0">
                <a:solidFill>
                  <a:schemeClr val="bg2"/>
                </a:solidFill>
                <a:latin typeface="微软雅黑" panose="020B0503020204020204" pitchFamily="34" charset="-122"/>
                <a:ea typeface="微软雅黑" panose="020B0503020204020204" pitchFamily="34" charset="-122"/>
              </a:rPr>
              <a:t>2014</a:t>
            </a:r>
            <a:r>
              <a:rPr lang="zh-CN" altLang="en-US" sz="1600" dirty="0">
                <a:solidFill>
                  <a:schemeClr val="bg2"/>
                </a:solidFill>
                <a:latin typeface="微软雅黑" panose="020B0503020204020204" pitchFamily="34" charset="-122"/>
                <a:ea typeface="微软雅黑" panose="020B0503020204020204" pitchFamily="34" charset="-122"/>
              </a:rPr>
              <a:t>年二月</a:t>
            </a:r>
            <a:r>
              <a:rPr lang="zh-CN" altLang="en-US" sz="1600" dirty="0"/>
              <a:t>中央网络安全和信息化领导小组成立，习近平任组长。两会上，“维护网络安全”首次被写入政府工作报告。</a:t>
            </a:r>
            <a:endParaRPr lang="en-US" altLang="zh-CN" sz="1600" dirty="0">
              <a:solidFill>
                <a:schemeClr val="bg2"/>
              </a:solidFill>
              <a:latin typeface="微软雅黑" panose="020B0503020204020204" pitchFamily="34" charset="-122"/>
              <a:ea typeface="微软雅黑" panose="020B0503020204020204" pitchFamily="34" charset="-122"/>
            </a:endParaRPr>
          </a:p>
        </p:txBody>
      </p:sp>
      <p:sp>
        <p:nvSpPr>
          <p:cNvPr id="23" name="椭圆 22"/>
          <p:cNvSpPr/>
          <p:nvPr/>
        </p:nvSpPr>
        <p:spPr>
          <a:xfrm>
            <a:off x="1235096" y="3862114"/>
            <a:ext cx="867057" cy="86705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381065" y="2768572"/>
            <a:ext cx="867057" cy="86705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cxnSpLocks/>
            <a:stCxn id="10" idx="4"/>
            <a:endCxn id="23" idx="0"/>
          </p:cNvCxnSpPr>
          <p:nvPr/>
        </p:nvCxnSpPr>
        <p:spPr>
          <a:xfrm flipH="1">
            <a:off x="1668625" y="2675877"/>
            <a:ext cx="661816" cy="1186237"/>
          </a:xfrm>
          <a:prstGeom prst="line">
            <a:avLst/>
          </a:prstGeom>
          <a:ln w="190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内容占位符 2"/>
          <p:cNvSpPr txBox="1">
            <a:spLocks/>
          </p:cNvSpPr>
          <p:nvPr/>
        </p:nvSpPr>
        <p:spPr>
          <a:xfrm>
            <a:off x="7508015" y="2400059"/>
            <a:ext cx="3510564" cy="2708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000" dirty="0">
                <a:solidFill>
                  <a:srgbClr val="FF0000"/>
                </a:solidFill>
                <a:latin typeface="微软雅黑" panose="020B0503020204020204" pitchFamily="34" charset="-122"/>
                <a:ea typeface="微软雅黑" panose="020B0503020204020204" pitchFamily="34" charset="-122"/>
              </a:rPr>
              <a:t>审议通过</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00000"/>
              </a:lnSpc>
            </a:pPr>
            <a:r>
              <a:rPr lang="en-US" altLang="zh-CN" sz="1600" dirty="0">
                <a:solidFill>
                  <a:schemeClr val="bg2"/>
                </a:solidFill>
                <a:latin typeface="微软雅黑" panose="020B0503020204020204" pitchFamily="34" charset="-122"/>
                <a:ea typeface="微软雅黑" panose="020B0503020204020204" pitchFamily="34" charset="-122"/>
              </a:rPr>
              <a:t>6</a:t>
            </a:r>
            <a:r>
              <a:rPr lang="zh-CN" altLang="en-US" sz="1600" dirty="0">
                <a:solidFill>
                  <a:schemeClr val="bg2"/>
                </a:solidFill>
                <a:latin typeface="微软雅黑" panose="020B0503020204020204" pitchFamily="34" charset="-122"/>
                <a:ea typeface="微软雅黑" panose="020B0503020204020204" pitchFamily="34" charset="-122"/>
              </a:rPr>
              <a:t>月：十二届全国人大常委会对</a:t>
            </a:r>
            <a:r>
              <a:rPr lang="en-US" altLang="zh-CN" sz="1600" dirty="0">
                <a:solidFill>
                  <a:schemeClr val="bg2"/>
                </a:solidFill>
                <a:latin typeface="微软雅黑" panose="020B0503020204020204" pitchFamily="34" charset="-122"/>
                <a:ea typeface="微软雅黑" panose="020B0503020204020204" pitchFamily="34" charset="-122"/>
              </a:rPr>
              <a:t>《</a:t>
            </a:r>
            <a:r>
              <a:rPr lang="zh-CN" altLang="en-US" sz="1600" dirty="0">
                <a:solidFill>
                  <a:schemeClr val="bg2"/>
                </a:solidFill>
                <a:latin typeface="微软雅黑" panose="020B0503020204020204" pitchFamily="34" charset="-122"/>
                <a:ea typeface="微软雅黑" panose="020B0503020204020204" pitchFamily="34" charset="-122"/>
              </a:rPr>
              <a:t>网络安全法（草案）</a:t>
            </a:r>
            <a:r>
              <a:rPr lang="en-US" altLang="zh-CN" sz="1600" dirty="0">
                <a:solidFill>
                  <a:schemeClr val="bg2"/>
                </a:solidFill>
                <a:latin typeface="微软雅黑" panose="020B0503020204020204" pitchFamily="34" charset="-122"/>
                <a:ea typeface="微软雅黑" panose="020B0503020204020204" pitchFamily="34" charset="-122"/>
              </a:rPr>
              <a:t>》</a:t>
            </a:r>
            <a:r>
              <a:rPr lang="zh-CN" altLang="en-US" sz="1600" dirty="0">
                <a:solidFill>
                  <a:schemeClr val="bg2"/>
                </a:solidFill>
                <a:latin typeface="微软雅黑" panose="020B0503020204020204" pitchFamily="34" charset="-122"/>
                <a:ea typeface="微软雅黑" panose="020B0503020204020204" pitchFamily="34" charset="-122"/>
              </a:rPr>
              <a:t>进行了二次审议</a:t>
            </a:r>
            <a:endParaRPr lang="en-US" altLang="zh-CN" sz="1600" dirty="0">
              <a:solidFill>
                <a:schemeClr val="bg2"/>
              </a:solidFill>
              <a:latin typeface="微软雅黑" panose="020B0503020204020204" pitchFamily="34" charset="-122"/>
              <a:ea typeface="微软雅黑" panose="020B0503020204020204" pitchFamily="34" charset="-122"/>
            </a:endParaRPr>
          </a:p>
          <a:p>
            <a:pPr>
              <a:lnSpc>
                <a:spcPct val="100000"/>
              </a:lnSpc>
            </a:pPr>
            <a:r>
              <a:rPr lang="en-US" altLang="zh-CN" sz="1600" dirty="0">
                <a:solidFill>
                  <a:schemeClr val="bg2"/>
                </a:solidFill>
                <a:latin typeface="微软雅黑" panose="020B0503020204020204" pitchFamily="34" charset="-122"/>
                <a:ea typeface="微软雅黑" panose="020B0503020204020204" pitchFamily="34" charset="-122"/>
              </a:rPr>
              <a:t>7</a:t>
            </a:r>
            <a:r>
              <a:rPr lang="zh-CN" altLang="en-US" sz="1600" dirty="0">
                <a:solidFill>
                  <a:schemeClr val="bg2"/>
                </a:solidFill>
                <a:latin typeface="微软雅黑" panose="020B0503020204020204" pitchFamily="34" charset="-122"/>
                <a:ea typeface="微软雅黑" panose="020B0503020204020204" pitchFamily="34" charset="-122"/>
              </a:rPr>
              <a:t>月：</a:t>
            </a:r>
            <a:r>
              <a:rPr lang="en-US" altLang="zh-CN" sz="1600" dirty="0">
                <a:solidFill>
                  <a:schemeClr val="bg2"/>
                </a:solidFill>
                <a:latin typeface="微软雅黑" panose="020B0503020204020204" pitchFamily="34" charset="-122"/>
                <a:ea typeface="微软雅黑" panose="020B0503020204020204" pitchFamily="34" charset="-122"/>
              </a:rPr>
              <a:t> 《</a:t>
            </a:r>
            <a:r>
              <a:rPr lang="zh-CN" altLang="en-US" sz="1600" dirty="0">
                <a:solidFill>
                  <a:schemeClr val="bg2"/>
                </a:solidFill>
                <a:latin typeface="微软雅黑" panose="020B0503020204020204" pitchFamily="34" charset="-122"/>
                <a:ea typeface="微软雅黑" panose="020B0503020204020204" pitchFamily="34" charset="-122"/>
              </a:rPr>
              <a:t>网络安全法（草案）</a:t>
            </a:r>
            <a:r>
              <a:rPr lang="en-US" altLang="zh-CN" sz="1600" dirty="0">
                <a:solidFill>
                  <a:schemeClr val="bg2"/>
                </a:solidFill>
                <a:latin typeface="微软雅黑" panose="020B0503020204020204" pitchFamily="34" charset="-122"/>
                <a:ea typeface="微软雅黑" panose="020B0503020204020204" pitchFamily="34" charset="-122"/>
              </a:rPr>
              <a:t>》</a:t>
            </a:r>
            <a:r>
              <a:rPr lang="zh-CN" altLang="en-US" sz="1600" dirty="0">
                <a:solidFill>
                  <a:schemeClr val="bg2"/>
                </a:solidFill>
                <a:latin typeface="微软雅黑" panose="020B0503020204020204" pitchFamily="34" charset="-122"/>
                <a:ea typeface="微软雅黑" panose="020B0503020204020204" pitchFamily="34" charset="-122"/>
              </a:rPr>
              <a:t>二次审议稿正式在中国人大网公布，并向社会公开征求意见</a:t>
            </a:r>
            <a:endParaRPr lang="en-US" altLang="zh-CN" sz="1600" dirty="0">
              <a:solidFill>
                <a:schemeClr val="bg2"/>
              </a:solidFill>
              <a:latin typeface="微软雅黑" panose="020B0503020204020204" pitchFamily="34" charset="-122"/>
              <a:ea typeface="微软雅黑" panose="020B0503020204020204" pitchFamily="34" charset="-122"/>
            </a:endParaRPr>
          </a:p>
          <a:p>
            <a:pPr>
              <a:lnSpc>
                <a:spcPct val="100000"/>
              </a:lnSpc>
            </a:pPr>
            <a:r>
              <a:rPr lang="en-US" altLang="zh-CN" sz="1500" dirty="0">
                <a:solidFill>
                  <a:schemeClr val="bg2"/>
                </a:solidFill>
                <a:latin typeface="微软雅黑" panose="020B0503020204020204" pitchFamily="34" charset="-122"/>
                <a:ea typeface="微软雅黑" panose="020B0503020204020204" pitchFamily="34" charset="-122"/>
              </a:rPr>
              <a:t>11</a:t>
            </a:r>
            <a:r>
              <a:rPr lang="zh-CN" altLang="en-US" sz="1500" dirty="0">
                <a:solidFill>
                  <a:schemeClr val="bg2"/>
                </a:solidFill>
                <a:latin typeface="微软雅黑" panose="020B0503020204020204" pitchFamily="34" charset="-122"/>
                <a:ea typeface="微软雅黑" panose="020B0503020204020204" pitchFamily="34" charset="-122"/>
              </a:rPr>
              <a:t>月：第十二届全国人民代表大会常务委员会第二十四次会议通过</a:t>
            </a:r>
            <a:endParaRPr lang="en-US" altLang="zh-CN" sz="1500" dirty="0">
              <a:solidFill>
                <a:schemeClr val="bg2"/>
              </a:solidFill>
              <a:latin typeface="微软雅黑" panose="020B0503020204020204" pitchFamily="34" charset="-122"/>
              <a:ea typeface="微软雅黑" panose="020B0503020204020204" pitchFamily="34" charset="-122"/>
            </a:endParaRPr>
          </a:p>
          <a:p>
            <a:pPr>
              <a:lnSpc>
                <a:spcPct val="100000"/>
              </a:lnSpc>
            </a:pPr>
            <a:endParaRPr lang="zh-CN" altLang="en-US" sz="1600" dirty="0">
              <a:solidFill>
                <a:schemeClr val="bg2"/>
              </a:solidFill>
              <a:latin typeface="微软雅黑" panose="020B0503020204020204" pitchFamily="34" charset="-122"/>
              <a:ea typeface="微软雅黑" panose="020B0503020204020204" pitchFamily="34" charset="-122"/>
            </a:endParaRPr>
          </a:p>
        </p:txBody>
      </p:sp>
      <p:cxnSp>
        <p:nvCxnSpPr>
          <p:cNvPr id="27" name="直接连接符 26"/>
          <p:cNvCxnSpPr>
            <a:cxnSpLocks/>
          </p:cNvCxnSpPr>
          <p:nvPr/>
        </p:nvCxnSpPr>
        <p:spPr>
          <a:xfrm flipH="1">
            <a:off x="5265390" y="3632065"/>
            <a:ext cx="1483663" cy="2220471"/>
          </a:xfrm>
          <a:prstGeom prst="line">
            <a:avLst/>
          </a:prstGeom>
          <a:ln w="190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0" name="内容占位符 2"/>
          <p:cNvSpPr txBox="1">
            <a:spLocks/>
          </p:cNvSpPr>
          <p:nvPr/>
        </p:nvSpPr>
        <p:spPr>
          <a:xfrm>
            <a:off x="2285571" y="4147106"/>
            <a:ext cx="2656640" cy="194057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000" dirty="0">
                <a:solidFill>
                  <a:srgbClr val="FF0000"/>
                </a:solidFill>
                <a:latin typeface="微软雅黑" panose="020B0503020204020204" pitchFamily="34" charset="-122"/>
                <a:ea typeface="微软雅黑" panose="020B0503020204020204" pitchFamily="34" charset="-122"/>
              </a:rPr>
              <a:t>征求意见</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00000"/>
              </a:lnSpc>
            </a:pPr>
            <a:r>
              <a:rPr lang="en-US" altLang="zh-CN" sz="1600" dirty="0">
                <a:solidFill>
                  <a:schemeClr val="bg2"/>
                </a:solidFill>
                <a:latin typeface="微软雅黑" panose="020B0503020204020204" pitchFamily="34" charset="-122"/>
                <a:ea typeface="微软雅黑" panose="020B0503020204020204" pitchFamily="34" charset="-122"/>
              </a:rPr>
              <a:t>6</a:t>
            </a:r>
            <a:r>
              <a:rPr lang="zh-CN" altLang="en-US" sz="1600" dirty="0">
                <a:solidFill>
                  <a:schemeClr val="bg2"/>
                </a:solidFill>
                <a:latin typeface="微软雅黑" panose="020B0503020204020204" pitchFamily="34" charset="-122"/>
                <a:ea typeface="微软雅黑" panose="020B0503020204020204" pitchFamily="34" charset="-122"/>
              </a:rPr>
              <a:t>月：十二届全国人大常委会审议了</a:t>
            </a:r>
            <a:r>
              <a:rPr lang="en-US" altLang="zh-CN" sz="1600" dirty="0">
                <a:solidFill>
                  <a:schemeClr val="bg2"/>
                </a:solidFill>
                <a:latin typeface="微软雅黑" panose="020B0503020204020204" pitchFamily="34" charset="-122"/>
                <a:ea typeface="微软雅黑" panose="020B0503020204020204" pitchFamily="34" charset="-122"/>
              </a:rPr>
              <a:t>《</a:t>
            </a:r>
            <a:r>
              <a:rPr lang="zh-CN" altLang="en-US" sz="1600" dirty="0">
                <a:solidFill>
                  <a:schemeClr val="bg2"/>
                </a:solidFill>
                <a:latin typeface="微软雅黑" panose="020B0503020204020204" pitchFamily="34" charset="-122"/>
                <a:ea typeface="微软雅黑" panose="020B0503020204020204" pitchFamily="34" charset="-122"/>
              </a:rPr>
              <a:t>网络安全法（草案）</a:t>
            </a:r>
            <a:r>
              <a:rPr lang="en-US" altLang="zh-CN" sz="1600" dirty="0">
                <a:solidFill>
                  <a:schemeClr val="bg2"/>
                </a:solidFill>
                <a:latin typeface="微软雅黑" panose="020B0503020204020204" pitchFamily="34" charset="-122"/>
                <a:ea typeface="微软雅黑" panose="020B0503020204020204" pitchFamily="34" charset="-122"/>
              </a:rPr>
              <a:t>》</a:t>
            </a:r>
          </a:p>
          <a:p>
            <a:pPr>
              <a:lnSpc>
                <a:spcPct val="100000"/>
              </a:lnSpc>
            </a:pPr>
            <a:r>
              <a:rPr lang="en-US" altLang="zh-CN" sz="1600" dirty="0">
                <a:solidFill>
                  <a:schemeClr val="bg2"/>
                </a:solidFill>
                <a:latin typeface="微软雅黑" panose="020B0503020204020204" pitchFamily="34" charset="-122"/>
                <a:ea typeface="微软雅黑" panose="020B0503020204020204" pitchFamily="34" charset="-122"/>
              </a:rPr>
              <a:t>7</a:t>
            </a:r>
            <a:r>
              <a:rPr lang="zh-CN" altLang="en-US" sz="1600" dirty="0">
                <a:solidFill>
                  <a:schemeClr val="bg2"/>
                </a:solidFill>
                <a:latin typeface="微软雅黑" panose="020B0503020204020204" pitchFamily="34" charset="-122"/>
                <a:ea typeface="微软雅黑" panose="020B0503020204020204" pitchFamily="34" charset="-122"/>
              </a:rPr>
              <a:t>月：向社会公开征求意见，形成 </a:t>
            </a:r>
            <a:r>
              <a:rPr lang="en-US" altLang="zh-CN" sz="1600" dirty="0">
                <a:solidFill>
                  <a:schemeClr val="bg2"/>
                </a:solidFill>
                <a:latin typeface="微软雅黑" panose="020B0503020204020204" pitchFamily="34" charset="-122"/>
                <a:ea typeface="微软雅黑" panose="020B0503020204020204" pitchFamily="34" charset="-122"/>
              </a:rPr>
              <a:t>《</a:t>
            </a:r>
            <a:r>
              <a:rPr lang="zh-CN" altLang="en-US" sz="1600" dirty="0">
                <a:solidFill>
                  <a:schemeClr val="bg2"/>
                </a:solidFill>
                <a:latin typeface="微软雅黑" panose="020B0503020204020204" pitchFamily="34" charset="-122"/>
                <a:ea typeface="微软雅黑" panose="020B0503020204020204" pitchFamily="34" charset="-122"/>
              </a:rPr>
              <a:t>网络安全法（草案二次审议稿）</a:t>
            </a:r>
            <a:r>
              <a:rPr lang="en-US" altLang="zh-CN" sz="1600" dirty="0">
                <a:solidFill>
                  <a:schemeClr val="bg2"/>
                </a:solidFill>
                <a:latin typeface="微软雅黑" panose="020B0503020204020204" pitchFamily="34" charset="-122"/>
                <a:ea typeface="微软雅黑" panose="020B0503020204020204" pitchFamily="34" charset="-122"/>
              </a:rPr>
              <a:t>》</a:t>
            </a:r>
            <a:endParaRPr lang="zh-CN" altLang="en-US" sz="1600" dirty="0">
              <a:solidFill>
                <a:schemeClr val="bg2"/>
              </a:solidFill>
              <a:latin typeface="微软雅黑" panose="020B0503020204020204" pitchFamily="34" charset="-122"/>
              <a:ea typeface="微软雅黑" panose="020B0503020204020204" pitchFamily="34" charset="-122"/>
            </a:endParaRPr>
          </a:p>
        </p:txBody>
      </p:sp>
      <p:sp>
        <p:nvSpPr>
          <p:cNvPr id="32" name="椭圆 31"/>
          <p:cNvSpPr/>
          <p:nvPr/>
        </p:nvSpPr>
        <p:spPr>
          <a:xfrm>
            <a:off x="4739025" y="5852536"/>
            <a:ext cx="867057" cy="86705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a:cxnSpLocks/>
          </p:cNvCxnSpPr>
          <p:nvPr/>
        </p:nvCxnSpPr>
        <p:spPr>
          <a:xfrm flipH="1">
            <a:off x="2036686" y="3188564"/>
            <a:ext cx="4339886" cy="885456"/>
          </a:xfrm>
          <a:prstGeom prst="line">
            <a:avLst/>
          </a:prstGeom>
          <a:ln w="190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6" name="内容占位符 2"/>
          <p:cNvSpPr txBox="1">
            <a:spLocks/>
          </p:cNvSpPr>
          <p:nvPr/>
        </p:nvSpPr>
        <p:spPr>
          <a:xfrm>
            <a:off x="5895736" y="5453764"/>
            <a:ext cx="2656640" cy="1533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000" dirty="0">
                <a:solidFill>
                  <a:srgbClr val="FF0000"/>
                </a:solidFill>
                <a:latin typeface="微软雅黑" panose="020B0503020204020204" pitchFamily="34" charset="-122"/>
                <a:ea typeface="微软雅黑" panose="020B0503020204020204" pitchFamily="34" charset="-122"/>
              </a:rPr>
              <a:t>正式实施</a:t>
            </a:r>
            <a:endParaRPr lang="en-US" altLang="zh-CN" sz="2000" dirty="0">
              <a:solidFill>
                <a:srgbClr val="FF0000"/>
              </a:solidFill>
              <a:latin typeface="微软雅黑" panose="020B0503020204020204" pitchFamily="34" charset="-122"/>
              <a:ea typeface="微软雅黑" panose="020B0503020204020204" pitchFamily="34" charset="-122"/>
            </a:endParaRPr>
          </a:p>
          <a:p>
            <a:pPr marL="284163" indent="-284163"/>
            <a:r>
              <a:rPr lang="en-US" altLang="zh-CN" sz="1500" dirty="0">
                <a:solidFill>
                  <a:schemeClr val="bg2"/>
                </a:solidFill>
                <a:latin typeface="微软雅黑" panose="020B0503020204020204" pitchFamily="34" charset="-122"/>
                <a:ea typeface="微软雅黑" panose="020B0503020204020204" pitchFamily="34" charset="-122"/>
              </a:rPr>
              <a:t>2017</a:t>
            </a:r>
            <a:r>
              <a:rPr lang="zh-CN" altLang="en-US" sz="1500" dirty="0">
                <a:solidFill>
                  <a:schemeClr val="bg2"/>
                </a:solidFill>
                <a:latin typeface="微软雅黑" panose="020B0503020204020204" pitchFamily="34" charset="-122"/>
                <a:ea typeface="微软雅黑" panose="020B0503020204020204" pitchFamily="34" charset="-122"/>
              </a:rPr>
              <a:t>年</a:t>
            </a:r>
            <a:r>
              <a:rPr lang="en-US" altLang="zh-CN" sz="1500" dirty="0">
                <a:solidFill>
                  <a:schemeClr val="bg2"/>
                </a:solidFill>
                <a:latin typeface="微软雅黑" panose="020B0503020204020204" pitchFamily="34" charset="-122"/>
                <a:ea typeface="微软雅黑" panose="020B0503020204020204" pitchFamily="34" charset="-122"/>
              </a:rPr>
              <a:t>6</a:t>
            </a:r>
            <a:r>
              <a:rPr lang="zh-CN" altLang="en-US" sz="1500" dirty="0">
                <a:solidFill>
                  <a:schemeClr val="bg2"/>
                </a:solidFill>
                <a:latin typeface="微软雅黑" panose="020B0503020204020204" pitchFamily="34" charset="-122"/>
                <a:ea typeface="微软雅黑" panose="020B0503020204020204" pitchFamily="34" charset="-122"/>
              </a:rPr>
              <a:t>月</a:t>
            </a:r>
            <a:r>
              <a:rPr lang="en-US" altLang="zh-CN" sz="1500" dirty="0">
                <a:solidFill>
                  <a:schemeClr val="bg2"/>
                </a:solidFill>
                <a:latin typeface="微软雅黑" panose="020B0503020204020204" pitchFamily="34" charset="-122"/>
                <a:ea typeface="微软雅黑" panose="020B0503020204020204" pitchFamily="34" charset="-122"/>
              </a:rPr>
              <a:t>1</a:t>
            </a:r>
            <a:r>
              <a:rPr lang="zh-CN" altLang="en-US" sz="1500" dirty="0">
                <a:solidFill>
                  <a:schemeClr val="bg2"/>
                </a:solidFill>
                <a:latin typeface="微软雅黑" panose="020B0503020204020204" pitchFamily="34" charset="-122"/>
                <a:ea typeface="微软雅黑" panose="020B0503020204020204" pitchFamily="34" charset="-122"/>
              </a:rPr>
              <a:t>日正式实施</a:t>
            </a:r>
          </a:p>
        </p:txBody>
      </p:sp>
      <p:sp>
        <p:nvSpPr>
          <p:cNvPr id="38" name="内容占位符 2"/>
          <p:cNvSpPr txBox="1">
            <a:spLocks/>
          </p:cNvSpPr>
          <p:nvPr/>
        </p:nvSpPr>
        <p:spPr>
          <a:xfrm>
            <a:off x="1896912" y="2017295"/>
            <a:ext cx="898449" cy="6240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a:solidFill>
                  <a:srgbClr val="FF0000"/>
                </a:solidFill>
                <a:latin typeface="微软雅黑" panose="020B0503020204020204" pitchFamily="34" charset="-122"/>
                <a:ea typeface="微软雅黑" panose="020B0503020204020204" pitchFamily="34" charset="-122"/>
              </a:rPr>
              <a:t>2014</a:t>
            </a:r>
          </a:p>
        </p:txBody>
      </p:sp>
      <p:sp>
        <p:nvSpPr>
          <p:cNvPr id="39" name="内容占位符 2"/>
          <p:cNvSpPr txBox="1">
            <a:spLocks/>
          </p:cNvSpPr>
          <p:nvPr/>
        </p:nvSpPr>
        <p:spPr>
          <a:xfrm>
            <a:off x="6398901" y="2982332"/>
            <a:ext cx="898449" cy="6240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a:solidFill>
                  <a:srgbClr val="FF0000"/>
                </a:solidFill>
                <a:latin typeface="微软雅黑" panose="020B0503020204020204" pitchFamily="34" charset="-122"/>
                <a:ea typeface="微软雅黑" panose="020B0503020204020204" pitchFamily="34" charset="-122"/>
              </a:rPr>
              <a:t>2016</a:t>
            </a:r>
          </a:p>
        </p:txBody>
      </p:sp>
      <p:sp>
        <p:nvSpPr>
          <p:cNvPr id="40" name="内容占位符 2"/>
          <p:cNvSpPr txBox="1">
            <a:spLocks/>
          </p:cNvSpPr>
          <p:nvPr/>
        </p:nvSpPr>
        <p:spPr>
          <a:xfrm>
            <a:off x="1235096" y="4074020"/>
            <a:ext cx="898449" cy="6240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a:solidFill>
                  <a:srgbClr val="FF0000"/>
                </a:solidFill>
                <a:latin typeface="微软雅黑" panose="020B0503020204020204" pitchFamily="34" charset="-122"/>
                <a:ea typeface="微软雅黑" panose="020B0503020204020204" pitchFamily="34" charset="-122"/>
              </a:rPr>
              <a:t>2015</a:t>
            </a:r>
          </a:p>
        </p:txBody>
      </p:sp>
      <p:sp>
        <p:nvSpPr>
          <p:cNvPr id="41" name="内容占位符 2"/>
          <p:cNvSpPr txBox="1">
            <a:spLocks/>
          </p:cNvSpPr>
          <p:nvPr/>
        </p:nvSpPr>
        <p:spPr>
          <a:xfrm>
            <a:off x="4776837" y="6091619"/>
            <a:ext cx="898449" cy="6240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a:solidFill>
                  <a:srgbClr val="FF0000"/>
                </a:solidFill>
                <a:latin typeface="微软雅黑" panose="020B0503020204020204" pitchFamily="34" charset="-122"/>
                <a:ea typeface="微软雅黑" panose="020B0503020204020204" pitchFamily="34" charset="-122"/>
              </a:rPr>
              <a:t>2017</a:t>
            </a:r>
          </a:p>
        </p:txBody>
      </p:sp>
      <p:sp>
        <p:nvSpPr>
          <p:cNvPr id="22" name="标题 2"/>
          <p:cNvSpPr txBox="1">
            <a:spLocks/>
          </p:cNvSpPr>
          <p:nvPr/>
        </p:nvSpPr>
        <p:spPr>
          <a:xfrm>
            <a:off x="624740" y="1105244"/>
            <a:ext cx="10374497" cy="498965"/>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buClr>
                <a:srgbClr val="FF0000"/>
              </a:buClr>
              <a:buSzPct val="90000"/>
              <a:buFont typeface="Wingdings" panose="05000000000000000000" pitchFamily="2" charset="2"/>
              <a:buChar char="p"/>
            </a:pPr>
            <a:r>
              <a:rPr lang="zh-CN" altLang="en-US" sz="3600" dirty="0">
                <a:latin typeface="+mn-lt"/>
                <a:ea typeface="+mn-ea"/>
                <a:cs typeface="+mn-cs"/>
              </a:rPr>
              <a:t>网络安全法 </a:t>
            </a:r>
            <a:r>
              <a:rPr lang="en-US" altLang="zh-CN" sz="3600" dirty="0">
                <a:latin typeface="+mn-lt"/>
                <a:ea typeface="+mn-ea"/>
                <a:cs typeface="+mn-cs"/>
              </a:rPr>
              <a:t>– </a:t>
            </a:r>
            <a:r>
              <a:rPr lang="zh-CN" altLang="en-US" sz="2400" dirty="0">
                <a:latin typeface="+mn-lt"/>
                <a:ea typeface="+mn-ea"/>
                <a:cs typeface="+mn-cs"/>
              </a:rPr>
              <a:t>制定历程</a:t>
            </a:r>
          </a:p>
        </p:txBody>
      </p:sp>
    </p:spTree>
    <p:extLst>
      <p:ext uri="{BB962C8B-B14F-4D97-AF65-F5344CB8AC3E}">
        <p14:creationId xmlns:p14="http://schemas.microsoft.com/office/powerpoint/2010/main" val="1169359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1784CFD-4F87-4F04-85CE-0BACDE287639}"/>
              </a:ext>
            </a:extLst>
          </p:cNvPr>
          <p:cNvSpPr>
            <a:spLocks noGrp="1"/>
          </p:cNvSpPr>
          <p:nvPr>
            <p:ph idx="1"/>
          </p:nvPr>
        </p:nvSpPr>
        <p:spPr>
          <a:xfrm>
            <a:off x="1213523" y="2030194"/>
            <a:ext cx="6711277" cy="4351338"/>
          </a:xfrm>
        </p:spPr>
        <p:txBody>
          <a:bodyPr/>
          <a:lstStyle/>
          <a:p>
            <a:r>
              <a:rPr lang="zh-CN" altLang="en-US" dirty="0"/>
              <a:t>明确了网络空间主权的原则。</a:t>
            </a:r>
          </a:p>
          <a:p>
            <a:r>
              <a:rPr lang="zh-CN" altLang="en-US" dirty="0"/>
              <a:t>明确了网络产品和服务提供者的安全义务。</a:t>
            </a:r>
          </a:p>
          <a:p>
            <a:r>
              <a:rPr lang="zh-CN" altLang="en-US" dirty="0"/>
              <a:t>明确了网络运营者的安全义务。</a:t>
            </a:r>
          </a:p>
          <a:p>
            <a:r>
              <a:rPr lang="zh-CN" altLang="en-US" dirty="0"/>
              <a:t>进一步完善了个人信息保护规则。</a:t>
            </a:r>
          </a:p>
          <a:p>
            <a:r>
              <a:rPr lang="zh-CN" altLang="en-US" dirty="0"/>
              <a:t>建立了关键信息基础设施安全保护制度。</a:t>
            </a:r>
          </a:p>
          <a:p>
            <a:r>
              <a:rPr lang="zh-CN" altLang="en-US" dirty="0"/>
              <a:t>确立了关键信息基础设施重要数据跨境传输的规则。</a:t>
            </a:r>
          </a:p>
        </p:txBody>
      </p:sp>
      <p:pic>
        <p:nvPicPr>
          <p:cNvPr id="4" name="图片 3">
            <a:extLst>
              <a:ext uri="{FF2B5EF4-FFF2-40B4-BE49-F238E27FC236}">
                <a16:creationId xmlns:a16="http://schemas.microsoft.com/office/drawing/2014/main" id="{B1D14792-219E-49AF-B24A-17302E88AEBD}"/>
              </a:ext>
            </a:extLst>
          </p:cNvPr>
          <p:cNvPicPr>
            <a:picLocks noChangeAspect="1"/>
          </p:cNvPicPr>
          <p:nvPr/>
        </p:nvPicPr>
        <p:blipFill>
          <a:blip r:embed="rId3"/>
          <a:stretch>
            <a:fillRect/>
          </a:stretch>
        </p:blipFill>
        <p:spPr>
          <a:xfrm>
            <a:off x="8774064" y="2030194"/>
            <a:ext cx="2554267" cy="2624247"/>
          </a:xfrm>
          <a:prstGeom prst="rect">
            <a:avLst/>
          </a:prstGeom>
          <a:effectLst>
            <a:outerShdw blurRad="114300" dist="101600" dir="2700000" algn="tl" rotWithShape="0">
              <a:prstClr val="black">
                <a:alpha val="48000"/>
              </a:prstClr>
            </a:outerShdw>
          </a:effectLst>
        </p:spPr>
      </p:pic>
      <p:sp>
        <p:nvSpPr>
          <p:cNvPr id="6" name="标题 2"/>
          <p:cNvSpPr txBox="1">
            <a:spLocks/>
          </p:cNvSpPr>
          <p:nvPr/>
        </p:nvSpPr>
        <p:spPr>
          <a:xfrm>
            <a:off x="624740" y="1105244"/>
            <a:ext cx="10374497" cy="498965"/>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buClr>
                <a:srgbClr val="FF0000"/>
              </a:buClr>
              <a:buSzPct val="90000"/>
              <a:buFont typeface="Wingdings" panose="05000000000000000000" pitchFamily="2" charset="2"/>
              <a:buChar char="p"/>
            </a:pPr>
            <a:r>
              <a:rPr lang="zh-CN" altLang="en-US" sz="3600" dirty="0">
                <a:latin typeface="+mn-lt"/>
                <a:ea typeface="+mn-ea"/>
                <a:cs typeface="+mn-cs"/>
              </a:rPr>
              <a:t>网络安全法主要内容</a:t>
            </a:r>
            <a:endParaRPr lang="zh-CN" altLang="en-US" sz="2400" dirty="0">
              <a:latin typeface="+mn-lt"/>
              <a:ea typeface="+mn-ea"/>
              <a:cs typeface="+mn-cs"/>
            </a:endParaRPr>
          </a:p>
        </p:txBody>
      </p:sp>
    </p:spTree>
    <p:extLst>
      <p:ext uri="{BB962C8B-B14F-4D97-AF65-F5344CB8AC3E}">
        <p14:creationId xmlns:p14="http://schemas.microsoft.com/office/powerpoint/2010/main" val="2191366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FDBBF1-4FDA-4021-BBD6-DEABEC0C15BD}"/>
              </a:ext>
            </a:extLst>
          </p:cNvPr>
          <p:cNvPicPr>
            <a:picLocks noChangeAspect="1"/>
          </p:cNvPicPr>
          <p:nvPr/>
        </p:nvPicPr>
        <p:blipFill>
          <a:blip r:embed="rId3"/>
          <a:stretch>
            <a:fillRect/>
          </a:stretch>
        </p:blipFill>
        <p:spPr>
          <a:xfrm>
            <a:off x="667013" y="1736609"/>
            <a:ext cx="6299978" cy="940846"/>
          </a:xfrm>
          <a:prstGeom prst="rect">
            <a:avLst/>
          </a:prstGeom>
        </p:spPr>
      </p:pic>
      <p:pic>
        <p:nvPicPr>
          <p:cNvPr id="4" name="图片 3">
            <a:extLst>
              <a:ext uri="{FF2B5EF4-FFF2-40B4-BE49-F238E27FC236}">
                <a16:creationId xmlns:a16="http://schemas.microsoft.com/office/drawing/2014/main" id="{60A91CE0-AC54-486B-A959-0734527CCE28}"/>
              </a:ext>
            </a:extLst>
          </p:cNvPr>
          <p:cNvPicPr>
            <a:picLocks noChangeAspect="1"/>
          </p:cNvPicPr>
          <p:nvPr/>
        </p:nvPicPr>
        <p:blipFill>
          <a:blip r:embed="rId4"/>
          <a:stretch>
            <a:fillRect/>
          </a:stretch>
        </p:blipFill>
        <p:spPr>
          <a:xfrm>
            <a:off x="2788322" y="2207032"/>
            <a:ext cx="7961629" cy="755618"/>
          </a:xfrm>
          <a:prstGeom prst="rect">
            <a:avLst/>
          </a:prstGeom>
        </p:spPr>
      </p:pic>
      <p:pic>
        <p:nvPicPr>
          <p:cNvPr id="5" name="图片 4">
            <a:extLst>
              <a:ext uri="{FF2B5EF4-FFF2-40B4-BE49-F238E27FC236}">
                <a16:creationId xmlns:a16="http://schemas.microsoft.com/office/drawing/2014/main" id="{3474B13F-6DAA-493E-9F70-4413CD96E220}"/>
              </a:ext>
            </a:extLst>
          </p:cNvPr>
          <p:cNvPicPr>
            <a:picLocks noChangeAspect="1"/>
          </p:cNvPicPr>
          <p:nvPr/>
        </p:nvPicPr>
        <p:blipFill>
          <a:blip r:embed="rId5"/>
          <a:stretch>
            <a:fillRect/>
          </a:stretch>
        </p:blipFill>
        <p:spPr>
          <a:xfrm>
            <a:off x="362211" y="2859450"/>
            <a:ext cx="5867400" cy="790575"/>
          </a:xfrm>
          <a:prstGeom prst="rect">
            <a:avLst/>
          </a:prstGeom>
        </p:spPr>
      </p:pic>
      <p:pic>
        <p:nvPicPr>
          <p:cNvPr id="6" name="图片 5">
            <a:extLst>
              <a:ext uri="{FF2B5EF4-FFF2-40B4-BE49-F238E27FC236}">
                <a16:creationId xmlns:a16="http://schemas.microsoft.com/office/drawing/2014/main" id="{0954EB32-E19E-4920-A9F2-B6E52AA86147}"/>
              </a:ext>
            </a:extLst>
          </p:cNvPr>
          <p:cNvPicPr>
            <a:picLocks noChangeAspect="1"/>
          </p:cNvPicPr>
          <p:nvPr/>
        </p:nvPicPr>
        <p:blipFill>
          <a:blip r:embed="rId6"/>
          <a:stretch>
            <a:fillRect/>
          </a:stretch>
        </p:blipFill>
        <p:spPr>
          <a:xfrm>
            <a:off x="2529149" y="3319650"/>
            <a:ext cx="7400925" cy="904875"/>
          </a:xfrm>
          <a:prstGeom prst="rect">
            <a:avLst/>
          </a:prstGeom>
        </p:spPr>
      </p:pic>
      <p:pic>
        <p:nvPicPr>
          <p:cNvPr id="7" name="图片 6">
            <a:extLst>
              <a:ext uri="{FF2B5EF4-FFF2-40B4-BE49-F238E27FC236}">
                <a16:creationId xmlns:a16="http://schemas.microsoft.com/office/drawing/2014/main" id="{84D71248-623B-422B-8C66-1B910D71EA2F}"/>
              </a:ext>
            </a:extLst>
          </p:cNvPr>
          <p:cNvPicPr>
            <a:picLocks noChangeAspect="1"/>
          </p:cNvPicPr>
          <p:nvPr/>
        </p:nvPicPr>
        <p:blipFill>
          <a:blip r:embed="rId7"/>
          <a:stretch>
            <a:fillRect/>
          </a:stretch>
        </p:blipFill>
        <p:spPr>
          <a:xfrm>
            <a:off x="594767" y="4016400"/>
            <a:ext cx="8477250" cy="1200150"/>
          </a:xfrm>
          <a:prstGeom prst="rect">
            <a:avLst/>
          </a:prstGeom>
        </p:spPr>
      </p:pic>
      <p:pic>
        <p:nvPicPr>
          <p:cNvPr id="8" name="图片 7">
            <a:extLst>
              <a:ext uri="{FF2B5EF4-FFF2-40B4-BE49-F238E27FC236}">
                <a16:creationId xmlns:a16="http://schemas.microsoft.com/office/drawing/2014/main" id="{E18257E2-0F39-4841-B113-CB64B5755130}"/>
              </a:ext>
            </a:extLst>
          </p:cNvPr>
          <p:cNvPicPr>
            <a:picLocks noChangeAspect="1"/>
          </p:cNvPicPr>
          <p:nvPr/>
        </p:nvPicPr>
        <p:blipFill>
          <a:blip r:embed="rId8"/>
          <a:stretch>
            <a:fillRect/>
          </a:stretch>
        </p:blipFill>
        <p:spPr>
          <a:xfrm>
            <a:off x="4474455" y="4581525"/>
            <a:ext cx="6257925" cy="1219200"/>
          </a:xfrm>
          <a:prstGeom prst="rect">
            <a:avLst/>
          </a:prstGeom>
        </p:spPr>
      </p:pic>
      <p:pic>
        <p:nvPicPr>
          <p:cNvPr id="13" name="图片 12"/>
          <p:cNvPicPr>
            <a:picLocks noChangeAspect="1"/>
          </p:cNvPicPr>
          <p:nvPr/>
        </p:nvPicPr>
        <p:blipFill>
          <a:blip r:embed="rId9"/>
          <a:stretch>
            <a:fillRect/>
          </a:stretch>
        </p:blipFill>
        <p:spPr>
          <a:xfrm>
            <a:off x="924913" y="5191125"/>
            <a:ext cx="6353175" cy="1038225"/>
          </a:xfrm>
          <a:prstGeom prst="rect">
            <a:avLst/>
          </a:prstGeom>
        </p:spPr>
      </p:pic>
      <p:pic>
        <p:nvPicPr>
          <p:cNvPr id="10" name="图片 9">
            <a:extLst>
              <a:ext uri="{FF2B5EF4-FFF2-40B4-BE49-F238E27FC236}">
                <a16:creationId xmlns:a16="http://schemas.microsoft.com/office/drawing/2014/main" id="{DE877EDB-CC59-4987-B050-705A5B906906}"/>
              </a:ext>
            </a:extLst>
          </p:cNvPr>
          <p:cNvPicPr>
            <a:picLocks noChangeAspect="1"/>
          </p:cNvPicPr>
          <p:nvPr/>
        </p:nvPicPr>
        <p:blipFill>
          <a:blip r:embed="rId10"/>
          <a:stretch>
            <a:fillRect/>
          </a:stretch>
        </p:blipFill>
        <p:spPr>
          <a:xfrm>
            <a:off x="2788322" y="5962650"/>
            <a:ext cx="7096125" cy="895350"/>
          </a:xfrm>
          <a:prstGeom prst="rect">
            <a:avLst/>
          </a:prstGeom>
        </p:spPr>
      </p:pic>
      <p:sp>
        <p:nvSpPr>
          <p:cNvPr id="12" name="标题 2"/>
          <p:cNvSpPr txBox="1">
            <a:spLocks/>
          </p:cNvSpPr>
          <p:nvPr/>
        </p:nvSpPr>
        <p:spPr>
          <a:xfrm>
            <a:off x="624740" y="1105244"/>
            <a:ext cx="10374497" cy="498965"/>
          </a:xfrm>
          <a:prstGeom prst="rect">
            <a:avLst/>
          </a:prstGeom>
        </p:spPr>
        <p:txBody>
          <a:bodyP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buClr>
                <a:srgbClr val="FF0000"/>
              </a:buClr>
              <a:buSzPct val="90000"/>
              <a:buFont typeface="Wingdings" panose="05000000000000000000" pitchFamily="2" charset="2"/>
              <a:buChar char="p"/>
            </a:pPr>
            <a:r>
              <a:rPr lang="zh-CN" altLang="en-US" sz="3600" dirty="0">
                <a:latin typeface="+mn-lt"/>
                <a:ea typeface="+mn-ea"/>
                <a:cs typeface="+mn-cs"/>
              </a:rPr>
              <a:t>违法处罚案例</a:t>
            </a:r>
            <a:endParaRPr lang="zh-CN" altLang="en-US" sz="2400" dirty="0">
              <a:latin typeface="+mn-lt"/>
              <a:ea typeface="+mn-ea"/>
              <a:cs typeface="+mn-cs"/>
            </a:endParaRPr>
          </a:p>
        </p:txBody>
      </p:sp>
    </p:spTree>
    <p:extLst>
      <p:ext uri="{BB962C8B-B14F-4D97-AF65-F5344CB8AC3E}">
        <p14:creationId xmlns:p14="http://schemas.microsoft.com/office/powerpoint/2010/main" val="201284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514957-1145-4DF6-8B36-0FA73309EE2E}"/>
              </a:ext>
            </a:extLst>
          </p:cNvPr>
          <p:cNvSpPr txBox="1"/>
          <p:nvPr/>
        </p:nvSpPr>
        <p:spPr>
          <a:xfrm>
            <a:off x="2576335" y="2921168"/>
            <a:ext cx="7039329" cy="1015663"/>
          </a:xfrm>
          <a:prstGeom prst="rect">
            <a:avLst/>
          </a:prstGeom>
          <a:noFill/>
        </p:spPr>
        <p:txBody>
          <a:bodyPr wrap="square" rtlCol="0">
            <a:spAutoFit/>
          </a:bodyPr>
          <a:lstStyle/>
          <a:p>
            <a:r>
              <a:rPr lang="zh-CN" altLang="en-US" sz="6000" b="1" dirty="0">
                <a:solidFill>
                  <a:srgbClr val="FF0000"/>
                </a:solidFill>
              </a:rPr>
              <a:t>提高信息安全意识</a:t>
            </a:r>
            <a:r>
              <a:rPr lang="zh-CN" altLang="en-US" sz="4800" dirty="0">
                <a:solidFill>
                  <a:srgbClr val="FF0000"/>
                </a:solidFill>
              </a:rPr>
              <a:t>！</a:t>
            </a:r>
          </a:p>
        </p:txBody>
      </p:sp>
    </p:spTree>
    <p:extLst>
      <p:ext uri="{BB962C8B-B14F-4D97-AF65-F5344CB8AC3E}">
        <p14:creationId xmlns:p14="http://schemas.microsoft.com/office/powerpoint/2010/main" val="1148120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1279946" y="1965462"/>
            <a:ext cx="10092956" cy="4351338"/>
          </a:xfrm>
        </p:spPr>
        <p:txBody>
          <a:bodyPr/>
          <a:lstStyle/>
          <a:p>
            <a:r>
              <a:rPr lang="zh-CN" altLang="en-US" sz="2400" dirty="0"/>
              <a:t>规范上网行为：</a:t>
            </a:r>
            <a:endParaRPr lang="en-US" altLang="zh-CN" sz="2800" dirty="0"/>
          </a:p>
          <a:p>
            <a:pPr marL="877824" lvl="1" indent="-342900">
              <a:lnSpc>
                <a:spcPct val="150000"/>
              </a:lnSpc>
              <a:buClr>
                <a:srgbClr val="FF0000"/>
              </a:buClr>
            </a:pPr>
            <a:r>
              <a:rPr lang="zh-CN" altLang="en-US" dirty="0"/>
              <a:t>诈骗、传授诈骗方法、制售违禁物品</a:t>
            </a:r>
            <a:endParaRPr lang="en-US" altLang="zh-CN" dirty="0"/>
          </a:p>
          <a:p>
            <a:pPr marL="877824" lvl="1" indent="-342900">
              <a:lnSpc>
                <a:spcPct val="150000"/>
              </a:lnSpc>
              <a:buClr>
                <a:srgbClr val="FF0000"/>
              </a:buClr>
            </a:pPr>
            <a:r>
              <a:rPr lang="zh-CN" altLang="en-US" dirty="0"/>
              <a:t>不得危害网络安全（入侵、窃取等）、国家安全；</a:t>
            </a:r>
            <a:endParaRPr lang="en-US" altLang="zh-CN" dirty="0"/>
          </a:p>
          <a:p>
            <a:pPr marL="877824" lvl="1" indent="-342900">
              <a:lnSpc>
                <a:spcPct val="150000"/>
              </a:lnSpc>
              <a:buClr>
                <a:srgbClr val="FF0000"/>
              </a:buClr>
            </a:pPr>
            <a:r>
              <a:rPr lang="zh-CN" altLang="en-US" dirty="0"/>
              <a:t>不得发布不良信息</a:t>
            </a:r>
            <a:endParaRPr lang="en-US" altLang="zh-CN" dirty="0"/>
          </a:p>
          <a:p>
            <a:pPr marL="877824" lvl="1" indent="-342900">
              <a:lnSpc>
                <a:spcPct val="150000"/>
              </a:lnSpc>
              <a:buClr>
                <a:srgbClr val="FF0000"/>
              </a:buClr>
            </a:pPr>
            <a:r>
              <a:rPr lang="zh-CN" altLang="en-US" dirty="0"/>
              <a:t>不得侵犯他人权益</a:t>
            </a:r>
            <a:endParaRPr lang="en-US" altLang="zh-CN" dirty="0"/>
          </a:p>
          <a:p>
            <a:r>
              <a:rPr lang="zh-CN" altLang="en-US" sz="2400" dirty="0"/>
              <a:t>不为上述违法行为提供便利</a:t>
            </a:r>
            <a:endParaRPr lang="en-US" altLang="zh-CN" sz="2400" dirty="0"/>
          </a:p>
        </p:txBody>
      </p:sp>
      <p:sp>
        <p:nvSpPr>
          <p:cNvPr id="5" name="标题 2"/>
          <p:cNvSpPr txBox="1">
            <a:spLocks/>
          </p:cNvSpPr>
          <p:nvPr/>
        </p:nvSpPr>
        <p:spPr>
          <a:xfrm>
            <a:off x="624740" y="1105244"/>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个人法律合规要求</a:t>
            </a:r>
            <a:endParaRPr lang="zh-CN" altLang="en-US" sz="2400" dirty="0">
              <a:solidFill>
                <a:schemeClr val="tx1"/>
              </a:solidFill>
              <a:latin typeface="+mn-lt"/>
              <a:ea typeface="+mn-ea"/>
              <a:cs typeface="+mn-cs"/>
            </a:endParaRPr>
          </a:p>
        </p:txBody>
      </p:sp>
    </p:spTree>
    <p:extLst>
      <p:ext uri="{BB962C8B-B14F-4D97-AF65-F5344CB8AC3E}">
        <p14:creationId xmlns:p14="http://schemas.microsoft.com/office/powerpoint/2010/main" val="2702669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2FA3352C-2875-4FDC-80C6-ACECD651EBA5}"/>
              </a:ext>
            </a:extLst>
          </p:cNvPr>
          <p:cNvSpPr txBox="1">
            <a:spLocks/>
          </p:cNvSpPr>
          <p:nvPr/>
        </p:nvSpPr>
        <p:spPr>
          <a:xfrm>
            <a:off x="1070136" y="1945360"/>
            <a:ext cx="10092956" cy="20673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68B92E"/>
              </a:buClr>
              <a:buSzPct val="90000"/>
              <a:buFont typeface="Wingdings" panose="05000000000000000000" pitchFamily="2" charset="2"/>
              <a:buChar char="p"/>
              <a:defRPr sz="2468" kern="1200">
                <a:solidFill>
                  <a:srgbClr val="333333"/>
                </a:solidFill>
                <a:latin typeface="+mj-ea"/>
                <a:ea typeface="+mj-ea"/>
                <a:cs typeface="+mn-cs"/>
              </a:defRPr>
            </a:lvl1pPr>
            <a:lvl2pPr marL="685800" marR="0" indent="-228600" algn="l" defTabSz="914400" rtl="0" eaLnBrk="1" fontAlgn="auto" latinLnBrk="0" hangingPunct="1">
              <a:lnSpc>
                <a:spcPct val="100000"/>
              </a:lnSpc>
              <a:spcBef>
                <a:spcPts val="500"/>
              </a:spcBef>
              <a:spcAft>
                <a:spcPts val="0"/>
              </a:spcAft>
              <a:buClrTx/>
              <a:buSzPct val="90000"/>
              <a:buFont typeface="Arial" panose="020B0604020202020204" pitchFamily="34" charset="0"/>
              <a:buChar char="•"/>
              <a:tabLst/>
              <a:defRPr sz="2400" kern="1200">
                <a:solidFill>
                  <a:srgbClr val="333333"/>
                </a:solidFill>
                <a:latin typeface="+mj-ea"/>
                <a:ea typeface="+mj-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rgbClr val="333333"/>
                </a:solidFill>
                <a:latin typeface="+mj-ea"/>
                <a:ea typeface="+mj-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rgbClr val="333333"/>
                </a:solidFill>
                <a:latin typeface="+mj-ea"/>
                <a:ea typeface="+mj-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rgbClr val="333333"/>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4000" b="1" dirty="0">
                <a:solidFill>
                  <a:schemeClr val="tx1"/>
                </a:solidFill>
                <a:latin typeface="隶书" panose="02010509060101010101" pitchFamily="49" charset="-122"/>
                <a:ea typeface="隶书" panose="02010509060101010101" pitchFamily="49" charset="-122"/>
              </a:rPr>
              <a:t>“真正安全的计算机是拔下网线，断掉电源，放在地下掩体的保险柜中，并在掩体内充满毒气，在掩体外安排士兵守卫。”</a:t>
            </a:r>
            <a:endParaRPr lang="zh-CN" altLang="en-US" sz="4000" b="1" dirty="0">
              <a:solidFill>
                <a:schemeClr val="tx1"/>
              </a:solidFill>
              <a:latin typeface="隶书" panose="02010509060101010101" pitchFamily="49" charset="-122"/>
              <a:ea typeface="隶书" panose="02010509060101010101" pitchFamily="49" charset="-122"/>
            </a:endParaRPr>
          </a:p>
        </p:txBody>
      </p:sp>
      <p:sp>
        <p:nvSpPr>
          <p:cNvPr id="5" name="矩形 4">
            <a:extLst>
              <a:ext uri="{FF2B5EF4-FFF2-40B4-BE49-F238E27FC236}">
                <a16:creationId xmlns:a16="http://schemas.microsoft.com/office/drawing/2014/main" id="{37A8AF46-E97A-447A-A1C8-E5D5097457ED}"/>
              </a:ext>
            </a:extLst>
          </p:cNvPr>
          <p:cNvSpPr/>
          <p:nvPr/>
        </p:nvSpPr>
        <p:spPr>
          <a:xfrm>
            <a:off x="5435017" y="4012747"/>
            <a:ext cx="6340197" cy="646331"/>
          </a:xfrm>
          <a:prstGeom prst="rect">
            <a:avLst/>
          </a:prstGeom>
        </p:spPr>
        <p:txBody>
          <a:bodyPr wrap="none">
            <a:spAutoFit/>
          </a:bodyPr>
          <a:lstStyle/>
          <a:p>
            <a:pPr>
              <a:spcBef>
                <a:spcPct val="50000"/>
              </a:spcBef>
              <a:defRPr/>
            </a:pPr>
            <a:r>
              <a:rPr lang="en-US" altLang="zh-CN" sz="3600" dirty="0">
                <a:solidFill>
                  <a:srgbClr val="FF0000"/>
                </a:solidFill>
                <a:latin typeface="+mj-lt"/>
                <a:ea typeface="+mj-ea"/>
                <a:cs typeface="+mj-cs"/>
              </a:rPr>
              <a:t>-------</a:t>
            </a:r>
            <a:r>
              <a:rPr lang="zh-CN" altLang="zh-CN" sz="3600" dirty="0">
                <a:solidFill>
                  <a:srgbClr val="FF0000"/>
                </a:solidFill>
                <a:latin typeface="+mj-lt"/>
                <a:ea typeface="+mj-ea"/>
                <a:cs typeface="+mj-cs"/>
              </a:rPr>
              <a:t>绝对的安全是不存在的</a:t>
            </a:r>
            <a:r>
              <a:rPr lang="zh-CN" altLang="en-US" sz="3600" dirty="0">
                <a:solidFill>
                  <a:srgbClr val="FF0000"/>
                </a:solidFill>
                <a:latin typeface="+mj-lt"/>
                <a:ea typeface="+mj-ea"/>
                <a:cs typeface="+mj-cs"/>
              </a:rPr>
              <a:t>！</a:t>
            </a:r>
            <a:endParaRPr lang="zh-CN" altLang="zh-CN" sz="3600" dirty="0">
              <a:solidFill>
                <a:srgbClr val="FF0000"/>
              </a:solidFill>
              <a:latin typeface="+mj-lt"/>
              <a:ea typeface="+mj-ea"/>
              <a:cs typeface="+mj-cs"/>
            </a:endParaRPr>
          </a:p>
        </p:txBody>
      </p:sp>
      <p:sp>
        <p:nvSpPr>
          <p:cNvPr id="7" name="标题 2"/>
          <p:cNvSpPr txBox="1">
            <a:spLocks/>
          </p:cNvSpPr>
          <p:nvPr/>
        </p:nvSpPr>
        <p:spPr>
          <a:xfrm>
            <a:off x="624740" y="1105244"/>
            <a:ext cx="10374497" cy="498965"/>
          </a:xfrm>
          <a:prstGeom prst="rect">
            <a:avLst/>
          </a:prstGeom>
        </p:spPr>
        <p:txBody>
          <a:bodyPr anchor="ctr">
            <a:noAutofit/>
          </a:bodyPr>
          <a:lstStyle>
            <a:lvl1pPr algn="l" defTabSz="914400" rtl="0" eaLnBrk="1" latinLnBrk="0" hangingPunct="1">
              <a:lnSpc>
                <a:spcPct val="90000"/>
              </a:lnSpc>
              <a:spcBef>
                <a:spcPct val="0"/>
              </a:spcBef>
              <a:buNone/>
              <a:defRPr sz="4000" kern="1200">
                <a:solidFill>
                  <a:srgbClr val="333333"/>
                </a:solidFill>
                <a:latin typeface="+mj-lt"/>
                <a:ea typeface="+mj-ea"/>
                <a:cs typeface="+mj-cs"/>
              </a:defRPr>
            </a:lvl1pPr>
          </a:lstStyle>
          <a:p>
            <a:pPr marL="571500" indent="-571500">
              <a:buClr>
                <a:srgbClr val="FF0000"/>
              </a:buClr>
              <a:buSzPct val="90000"/>
              <a:buFont typeface="Wingdings" panose="05000000000000000000" pitchFamily="2" charset="2"/>
              <a:buChar char="p"/>
            </a:pPr>
            <a:r>
              <a:rPr lang="zh-CN" altLang="en-US" sz="3600" dirty="0">
                <a:solidFill>
                  <a:schemeClr val="tx1"/>
                </a:solidFill>
                <a:latin typeface="+mn-lt"/>
                <a:ea typeface="+mn-ea"/>
                <a:cs typeface="+mn-cs"/>
              </a:rPr>
              <a:t>正确认识网络安全</a:t>
            </a:r>
          </a:p>
        </p:txBody>
      </p:sp>
    </p:spTree>
    <p:extLst>
      <p:ext uri="{BB962C8B-B14F-4D97-AF65-F5344CB8AC3E}">
        <p14:creationId xmlns:p14="http://schemas.microsoft.com/office/powerpoint/2010/main" val="85420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Grp="1" noChangeArrowheads="1"/>
          </p:cNvSpPr>
          <p:nvPr>
            <p:ph sz="half" idx="1"/>
          </p:nvPr>
        </p:nvSpPr>
        <p:spPr bwMode="auto">
          <a:xfrm>
            <a:off x="761088" y="1735064"/>
            <a:ext cx="10374497" cy="2221314"/>
          </a:xfrm>
          <a:prstGeom prst="rect">
            <a:avLst/>
          </a:prstGeom>
          <a:noFill/>
          <a:ln w="9525">
            <a:noFill/>
            <a:miter lim="800000"/>
            <a:headEnd/>
            <a:tailEnd/>
          </a:ln>
        </p:spPr>
        <p:txBody>
          <a:bodyPr wrap="square">
            <a:spAutoFit/>
          </a:bodyPr>
          <a:lstStyle/>
          <a:p>
            <a:pPr marL="0" indent="0">
              <a:lnSpc>
                <a:spcPct val="150000"/>
              </a:lnSpc>
              <a:spcBef>
                <a:spcPct val="50000"/>
              </a:spcBef>
              <a:buNone/>
              <a:defRPr/>
            </a:pPr>
            <a:r>
              <a:rPr lang="zh-CN" altLang="en-US" sz="3200" b="1" spc="422" dirty="0">
                <a:solidFill>
                  <a:schemeClr val="tx1"/>
                </a:solidFill>
                <a:latin typeface="+mn-ea"/>
              </a:rPr>
              <a:t>“安全不只是产品的简单堆积，也不是一次性的静态过程，它是</a:t>
            </a:r>
            <a:r>
              <a:rPr lang="zh-CN" altLang="en-US" sz="3200" b="1" spc="422" dirty="0">
                <a:solidFill>
                  <a:srgbClr val="FF0000"/>
                </a:solidFill>
                <a:latin typeface="+mn-ea"/>
              </a:rPr>
              <a:t>人员、技术、管理</a:t>
            </a:r>
            <a:r>
              <a:rPr lang="zh-CN" altLang="en-US" sz="3200" b="1" spc="422" dirty="0">
                <a:solidFill>
                  <a:schemeClr val="tx1"/>
                </a:solidFill>
                <a:latin typeface="+mn-ea"/>
              </a:rPr>
              <a:t>三者紧密结合的系统工程，是不断演进、循环发展的动态过程。”</a:t>
            </a:r>
          </a:p>
        </p:txBody>
      </p:sp>
    </p:spTree>
    <p:extLst>
      <p:ext uri="{BB962C8B-B14F-4D97-AF65-F5344CB8AC3E}">
        <p14:creationId xmlns:p14="http://schemas.microsoft.com/office/powerpoint/2010/main" val="402514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41DA6-F9D8-4FBD-A616-8AFAFB92425D}"/>
              </a:ext>
            </a:extLst>
          </p:cNvPr>
          <p:cNvSpPr>
            <a:spLocks noGrp="1"/>
          </p:cNvSpPr>
          <p:nvPr>
            <p:ph type="title"/>
          </p:nvPr>
        </p:nvSpPr>
        <p:spPr>
          <a:xfrm>
            <a:off x="1223158" y="589483"/>
            <a:ext cx="10130642" cy="1036163"/>
          </a:xfrm>
        </p:spPr>
        <p:txBody>
          <a:bodyPr/>
          <a:lstStyle/>
          <a:p>
            <a:r>
              <a:rPr lang="zh-CN" altLang="en-US" dirty="0"/>
              <a:t>史上最全的信息安全培训合集！</a:t>
            </a:r>
          </a:p>
        </p:txBody>
      </p:sp>
      <p:pic>
        <p:nvPicPr>
          <p:cNvPr id="5" name="内容占位符 4">
            <a:extLst>
              <a:ext uri="{FF2B5EF4-FFF2-40B4-BE49-F238E27FC236}">
                <a16:creationId xmlns:a16="http://schemas.microsoft.com/office/drawing/2014/main" id="{DE84954F-FE01-423B-B64D-725099578B49}"/>
              </a:ext>
            </a:extLst>
          </p:cNvPr>
          <p:cNvPicPr>
            <a:picLocks noGrp="1" noChangeAspect="1"/>
          </p:cNvPicPr>
          <p:nvPr>
            <p:ph idx="1"/>
          </p:nvPr>
        </p:nvPicPr>
        <p:blipFill>
          <a:blip r:embed="rId2"/>
          <a:stretch>
            <a:fillRect/>
          </a:stretch>
        </p:blipFill>
        <p:spPr>
          <a:xfrm>
            <a:off x="987652" y="2119730"/>
            <a:ext cx="4426918" cy="2299870"/>
          </a:xfrm>
        </p:spPr>
      </p:pic>
      <p:pic>
        <p:nvPicPr>
          <p:cNvPr id="7" name="图片 6">
            <a:extLst>
              <a:ext uri="{FF2B5EF4-FFF2-40B4-BE49-F238E27FC236}">
                <a16:creationId xmlns:a16="http://schemas.microsoft.com/office/drawing/2014/main" id="{A02E5ADC-6EB3-444D-B008-84C19191D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883" y="2119729"/>
            <a:ext cx="2256641" cy="2299871"/>
          </a:xfrm>
          <a:prstGeom prst="rect">
            <a:avLst/>
          </a:prstGeom>
        </p:spPr>
      </p:pic>
      <p:sp>
        <p:nvSpPr>
          <p:cNvPr id="8" name="文本框 7">
            <a:extLst>
              <a:ext uri="{FF2B5EF4-FFF2-40B4-BE49-F238E27FC236}">
                <a16:creationId xmlns:a16="http://schemas.microsoft.com/office/drawing/2014/main" id="{DA00519B-E982-45DB-9D18-6019AB559511}"/>
              </a:ext>
            </a:extLst>
          </p:cNvPr>
          <p:cNvSpPr txBox="1"/>
          <p:nvPr/>
        </p:nvSpPr>
        <p:spPr>
          <a:xfrm>
            <a:off x="6096000" y="4729017"/>
            <a:ext cx="5105400" cy="369332"/>
          </a:xfrm>
          <a:prstGeom prst="rect">
            <a:avLst/>
          </a:prstGeom>
          <a:noFill/>
        </p:spPr>
        <p:txBody>
          <a:bodyPr wrap="square" rtlCol="0">
            <a:spAutoFit/>
          </a:bodyPr>
          <a:lstStyle/>
          <a:p>
            <a:r>
              <a:rPr lang="zh-CN" altLang="en-US" dirty="0"/>
              <a:t>免费领取办法：扫上面二维码，备注：信息安全</a:t>
            </a:r>
          </a:p>
        </p:txBody>
      </p:sp>
    </p:spTree>
    <p:extLst>
      <p:ext uri="{BB962C8B-B14F-4D97-AF65-F5344CB8AC3E}">
        <p14:creationId xmlns:p14="http://schemas.microsoft.com/office/powerpoint/2010/main" val="2709316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672589" y="1981232"/>
            <a:ext cx="4666939" cy="1622705"/>
          </a:xfrm>
        </p:spPr>
        <p:txBody>
          <a:bodyPr>
            <a:normAutofit/>
          </a:bodyPr>
          <a:lstStyle/>
          <a:p>
            <a:pPr algn="r">
              <a:lnSpc>
                <a:spcPct val="100000"/>
              </a:lnSpc>
            </a:pPr>
            <a:r>
              <a:rPr lang="zh-CN" altLang="en-US" dirty="0">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388780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2828475" y="1605749"/>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cxnSp>
        <p:nvCxnSpPr>
          <p:cNvPr id="9" name="直接连接符 8"/>
          <p:cNvCxnSpPr/>
          <p:nvPr/>
        </p:nvCxnSpPr>
        <p:spPr>
          <a:xfrm flipH="1">
            <a:off x="2376562" y="1340768"/>
            <a:ext cx="29384" cy="5040560"/>
          </a:xfrm>
          <a:prstGeom prst="line">
            <a:avLst/>
          </a:prstGeom>
          <a:ln w="63500" cmpd="thinThick">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utoShape 5"/>
          <p:cNvSpPr>
            <a:spLocks noChangeArrowheads="1"/>
          </p:cNvSpPr>
          <p:nvPr/>
        </p:nvSpPr>
        <p:spPr bwMode="auto">
          <a:xfrm>
            <a:off x="2867850" y="3321354"/>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grpSp>
        <p:nvGrpSpPr>
          <p:cNvPr id="13" name="组合 6"/>
          <p:cNvGrpSpPr/>
          <p:nvPr/>
        </p:nvGrpSpPr>
        <p:grpSpPr>
          <a:xfrm>
            <a:off x="486464" y="549002"/>
            <a:ext cx="2104762" cy="878409"/>
            <a:chOff x="3635896" y="830851"/>
            <a:chExt cx="1872208" cy="745496"/>
          </a:xfrm>
        </p:grpSpPr>
        <p:sp>
          <p:nvSpPr>
            <p:cNvPr id="15" name="文本框 3"/>
            <p:cNvSpPr txBox="1"/>
            <p:nvPr/>
          </p:nvSpPr>
          <p:spPr>
            <a:xfrm>
              <a:off x="4021208" y="830851"/>
              <a:ext cx="1111052" cy="496292"/>
            </a:xfrm>
            <a:prstGeom prst="rect">
              <a:avLst/>
            </a:prstGeom>
            <a:noFill/>
          </p:spPr>
          <p:txBody>
            <a:bodyPr wrap="none" rtlCol="0">
              <a:spAutoFit/>
            </a:bodyPr>
            <a:lstStyle/>
            <a:p>
              <a:r>
                <a:rPr lang="zh-CN" altLang="en-US" sz="3200" b="1" dirty="0">
                  <a:latin typeface="微软雅黑" pitchFamily="34" charset="-122"/>
                  <a:ea typeface="微软雅黑" pitchFamily="34" charset="-122"/>
                </a:rPr>
                <a:t>目  录</a:t>
              </a:r>
            </a:p>
          </p:txBody>
        </p:sp>
        <p:sp>
          <p:nvSpPr>
            <p:cNvPr id="16" name="文本框 4"/>
            <p:cNvSpPr txBox="1"/>
            <p:nvPr/>
          </p:nvSpPr>
          <p:spPr>
            <a:xfrm>
              <a:off x="3635896" y="1262899"/>
              <a:ext cx="1872208" cy="313448"/>
            </a:xfrm>
            <a:prstGeom prst="rect">
              <a:avLst/>
            </a:prstGeom>
            <a:noFill/>
          </p:spPr>
          <p:txBody>
            <a:bodyPr wrap="square" rtlCol="0">
              <a:spAutoFit/>
            </a:bodyPr>
            <a:lstStyle/>
            <a:p>
              <a:pPr algn="ctr"/>
              <a:r>
                <a:rPr lang="en-US" altLang="zh-CN" dirty="0"/>
                <a:t>CONTENTS</a:t>
              </a:r>
              <a:endParaRPr lang="zh-CN" altLang="en-US" dirty="0"/>
            </a:p>
          </p:txBody>
        </p:sp>
      </p:grpSp>
      <p:sp>
        <p:nvSpPr>
          <p:cNvPr id="17" name="AutoShape 5"/>
          <p:cNvSpPr>
            <a:spLocks noChangeArrowheads="1"/>
          </p:cNvSpPr>
          <p:nvPr/>
        </p:nvSpPr>
        <p:spPr bwMode="auto">
          <a:xfrm>
            <a:off x="2855787" y="4892202"/>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sp>
        <p:nvSpPr>
          <p:cNvPr id="18" name="TextBox 46"/>
          <p:cNvSpPr txBox="1">
            <a:spLocks noChangeArrowheads="1"/>
          </p:cNvSpPr>
          <p:nvPr/>
        </p:nvSpPr>
        <p:spPr bwMode="auto">
          <a:xfrm>
            <a:off x="3975623" y="3477352"/>
            <a:ext cx="5235907" cy="461665"/>
          </a:xfrm>
          <a:prstGeom prst="rect">
            <a:avLst/>
          </a:prstGeom>
          <a:noFill/>
          <a:ln w="9525">
            <a:noFill/>
            <a:miter lim="800000"/>
            <a:headEnd/>
            <a:tailEnd/>
          </a:ln>
        </p:spPr>
        <p:txBody>
          <a:bodyPr wrap="square">
            <a:spAutoFit/>
          </a:bodyPr>
          <a:lstStyle/>
          <a:p>
            <a:r>
              <a:rPr lang="zh-CN" altLang="en-US" sz="2400" dirty="0">
                <a:latin typeface="微软雅黑" panose="020B0503020204020204" pitchFamily="34" charset="-122"/>
                <a:ea typeface="微软雅黑" panose="020B0503020204020204" pitchFamily="34" charset="-122"/>
              </a:rPr>
              <a:t>工作中的信息安全</a:t>
            </a:r>
            <a:endParaRPr lang="zh-CN" altLang="en-US" sz="2400" b="1" dirty="0">
              <a:latin typeface="微软雅黑" pitchFamily="34" charset="-122"/>
              <a:ea typeface="微软雅黑" pitchFamily="34" charset="-122"/>
            </a:endParaRPr>
          </a:p>
        </p:txBody>
      </p:sp>
      <p:grpSp>
        <p:nvGrpSpPr>
          <p:cNvPr id="21" name="Group 4"/>
          <p:cNvGrpSpPr>
            <a:grpSpLocks/>
          </p:cNvGrpSpPr>
          <p:nvPr/>
        </p:nvGrpSpPr>
        <p:grpSpPr bwMode="auto">
          <a:xfrm>
            <a:off x="2543312" y="4748757"/>
            <a:ext cx="1079840" cy="1074649"/>
            <a:chOff x="0" y="0"/>
            <a:chExt cx="660400" cy="657225"/>
          </a:xfrm>
        </p:grpSpPr>
        <p:grpSp>
          <p:nvGrpSpPr>
            <p:cNvPr id="22" name="Group 5"/>
            <p:cNvGrpSpPr>
              <a:grpSpLocks/>
            </p:cNvGrpSpPr>
            <p:nvPr/>
          </p:nvGrpSpPr>
          <p:grpSpPr bwMode="auto">
            <a:xfrm>
              <a:off x="0" y="0"/>
              <a:ext cx="660400" cy="657225"/>
              <a:chOff x="0" y="0"/>
              <a:chExt cx="416" cy="414"/>
            </a:xfrm>
          </p:grpSpPr>
          <p:sp>
            <p:nvSpPr>
              <p:cNvPr id="25" name="Oval 35"/>
              <p:cNvSpPr>
                <a:spLocks noChangeArrowheads="1"/>
              </p:cNvSpPr>
              <p:nvPr/>
            </p:nvSpPr>
            <p:spPr bwMode="auto">
              <a:xfrm>
                <a:off x="0" y="2"/>
                <a:ext cx="416" cy="412"/>
              </a:xfrm>
              <a:prstGeom prst="ellipse">
                <a:avLst/>
              </a:prstGeom>
              <a:solidFill>
                <a:schemeClr val="accent1"/>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26"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24" name="Text Box 40"/>
            <p:cNvSpPr txBox="1">
              <a:spLocks noChangeArrowheads="1"/>
            </p:cNvSpPr>
            <p:nvPr/>
          </p:nvSpPr>
          <p:spPr bwMode="auto">
            <a:xfrm>
              <a:off x="39687" y="170206"/>
              <a:ext cx="571500" cy="319987"/>
            </a:xfrm>
            <a:prstGeom prst="rect">
              <a:avLst/>
            </a:prstGeom>
            <a:noFill/>
            <a:ln w="9525">
              <a:noFill/>
              <a:miter lim="800000"/>
              <a:headEnd/>
              <a:tailEnd/>
            </a:ln>
          </p:spPr>
          <p:txBody>
            <a:bodyPr>
              <a:spAutoFit/>
            </a:bodyPr>
            <a:lstStyle/>
            <a:p>
              <a:pPr algn="ctr">
                <a:spcBef>
                  <a:spcPct val="50000"/>
                </a:spcBef>
              </a:pPr>
              <a:r>
                <a:rPr lang="zh-CN" altLang="en-US" sz="2800" b="1" dirty="0">
                  <a:solidFill>
                    <a:srgbClr val="FFFFFF"/>
                  </a:solidFill>
                  <a:cs typeface="Arial" charset="0"/>
                </a:rPr>
                <a:t>三</a:t>
              </a:r>
              <a:endParaRPr lang="en-US" altLang="zh-CN" sz="2800" b="1" dirty="0">
                <a:solidFill>
                  <a:srgbClr val="FFFFFF"/>
                </a:solidFill>
                <a:cs typeface="Arial" charset="0"/>
              </a:endParaRPr>
            </a:p>
          </p:txBody>
        </p:sp>
      </p:grpSp>
      <p:sp>
        <p:nvSpPr>
          <p:cNvPr id="27" name="TextBox 46"/>
          <p:cNvSpPr txBox="1">
            <a:spLocks noChangeArrowheads="1"/>
          </p:cNvSpPr>
          <p:nvPr/>
        </p:nvSpPr>
        <p:spPr bwMode="auto">
          <a:xfrm>
            <a:off x="3975624" y="4903956"/>
            <a:ext cx="4463517" cy="646331"/>
          </a:xfrm>
          <a:prstGeom prst="rect">
            <a:avLst/>
          </a:prstGeom>
          <a:noFill/>
          <a:ln w="9525">
            <a:noFill/>
            <a:miter lim="800000"/>
            <a:headEnd/>
            <a:tailEnd/>
          </a:ln>
        </p:spPr>
        <p:txBody>
          <a:bodyPr wrap="square">
            <a:spAutoFit/>
          </a:bodyPr>
          <a:lstStyle/>
          <a:p>
            <a:pPr marL="533400" indent="-533400">
              <a:lnSpc>
                <a:spcPct val="150000"/>
              </a:lnSpc>
            </a:pPr>
            <a:r>
              <a:rPr lang="zh-CN" altLang="en-US" sz="2400" dirty="0">
                <a:latin typeface="微软雅黑" panose="020B0503020204020204" pitchFamily="34" charset="-122"/>
                <a:ea typeface="微软雅黑" panose="020B0503020204020204" pitchFamily="34" charset="-122"/>
              </a:rPr>
              <a:t>信息安全形势与政策法规</a:t>
            </a:r>
            <a:endParaRPr lang="en-US" altLang="zh-CN" sz="2400" dirty="0">
              <a:latin typeface="微软雅黑" panose="020B0503020204020204" pitchFamily="34" charset="-122"/>
              <a:ea typeface="微软雅黑" panose="020B0503020204020204" pitchFamily="34" charset="-122"/>
            </a:endParaRPr>
          </a:p>
        </p:txBody>
      </p:sp>
      <p:grpSp>
        <p:nvGrpSpPr>
          <p:cNvPr id="35" name="Group 4"/>
          <p:cNvGrpSpPr>
            <a:grpSpLocks/>
          </p:cNvGrpSpPr>
          <p:nvPr/>
        </p:nvGrpSpPr>
        <p:grpSpPr bwMode="auto">
          <a:xfrm>
            <a:off x="2555375" y="3143670"/>
            <a:ext cx="1079840" cy="1074649"/>
            <a:chOff x="0" y="0"/>
            <a:chExt cx="660400" cy="657225"/>
          </a:xfrm>
        </p:grpSpPr>
        <p:grpSp>
          <p:nvGrpSpPr>
            <p:cNvPr id="36" name="Group 5"/>
            <p:cNvGrpSpPr>
              <a:grpSpLocks/>
            </p:cNvGrpSpPr>
            <p:nvPr/>
          </p:nvGrpSpPr>
          <p:grpSpPr bwMode="auto">
            <a:xfrm>
              <a:off x="0" y="0"/>
              <a:ext cx="660400" cy="657225"/>
              <a:chOff x="0" y="0"/>
              <a:chExt cx="416" cy="414"/>
            </a:xfrm>
          </p:grpSpPr>
          <p:sp>
            <p:nvSpPr>
              <p:cNvPr id="38" name="Oval 35"/>
              <p:cNvSpPr>
                <a:spLocks noChangeArrowheads="1"/>
              </p:cNvSpPr>
              <p:nvPr/>
            </p:nvSpPr>
            <p:spPr bwMode="auto">
              <a:xfrm>
                <a:off x="0" y="2"/>
                <a:ext cx="416" cy="412"/>
              </a:xfrm>
              <a:prstGeom prst="ellipse">
                <a:avLst/>
              </a:prstGeom>
              <a:solidFill>
                <a:schemeClr val="accent1"/>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39"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37" name="Text Box 40"/>
            <p:cNvSpPr txBox="1">
              <a:spLocks noChangeArrowheads="1"/>
            </p:cNvSpPr>
            <p:nvPr/>
          </p:nvSpPr>
          <p:spPr bwMode="auto">
            <a:xfrm>
              <a:off x="39687" y="170206"/>
              <a:ext cx="571500" cy="319987"/>
            </a:xfrm>
            <a:prstGeom prst="rect">
              <a:avLst/>
            </a:prstGeom>
            <a:noFill/>
            <a:ln w="9525">
              <a:noFill/>
              <a:miter lim="800000"/>
              <a:headEnd/>
              <a:tailEnd/>
            </a:ln>
          </p:spPr>
          <p:txBody>
            <a:bodyPr>
              <a:spAutoFit/>
            </a:bodyPr>
            <a:lstStyle/>
            <a:p>
              <a:pPr algn="ctr">
                <a:spcBef>
                  <a:spcPct val="50000"/>
                </a:spcBef>
              </a:pPr>
              <a:r>
                <a:rPr lang="zh-CN" altLang="en-US" sz="2800" b="1" dirty="0">
                  <a:solidFill>
                    <a:srgbClr val="FFFFFF"/>
                  </a:solidFill>
                  <a:cs typeface="Arial" charset="0"/>
                </a:rPr>
                <a:t>二</a:t>
              </a:r>
              <a:endParaRPr lang="en-US" altLang="zh-CN" sz="2800" b="1" dirty="0">
                <a:solidFill>
                  <a:srgbClr val="FFFFFF"/>
                </a:solidFill>
                <a:cs typeface="Arial" charset="0"/>
              </a:endParaRPr>
            </a:p>
          </p:txBody>
        </p:sp>
      </p:grpSp>
      <p:grpSp>
        <p:nvGrpSpPr>
          <p:cNvPr id="45" name="Group 4"/>
          <p:cNvGrpSpPr>
            <a:grpSpLocks/>
          </p:cNvGrpSpPr>
          <p:nvPr/>
        </p:nvGrpSpPr>
        <p:grpSpPr bwMode="auto">
          <a:xfrm>
            <a:off x="2559981" y="1430950"/>
            <a:ext cx="1079840" cy="1074649"/>
            <a:chOff x="0" y="0"/>
            <a:chExt cx="660400" cy="657225"/>
          </a:xfrm>
        </p:grpSpPr>
        <p:grpSp>
          <p:nvGrpSpPr>
            <p:cNvPr id="46" name="Group 5"/>
            <p:cNvGrpSpPr>
              <a:grpSpLocks/>
            </p:cNvGrpSpPr>
            <p:nvPr/>
          </p:nvGrpSpPr>
          <p:grpSpPr bwMode="auto">
            <a:xfrm>
              <a:off x="0" y="0"/>
              <a:ext cx="660400" cy="657225"/>
              <a:chOff x="0" y="0"/>
              <a:chExt cx="416" cy="414"/>
            </a:xfrm>
          </p:grpSpPr>
          <p:sp>
            <p:nvSpPr>
              <p:cNvPr id="48" name="Oval 35"/>
              <p:cNvSpPr>
                <a:spLocks noChangeArrowheads="1"/>
              </p:cNvSpPr>
              <p:nvPr/>
            </p:nvSpPr>
            <p:spPr bwMode="auto">
              <a:xfrm>
                <a:off x="0" y="2"/>
                <a:ext cx="416" cy="412"/>
              </a:xfrm>
              <a:prstGeom prst="ellipse">
                <a:avLst/>
              </a:prstGeom>
              <a:solidFill>
                <a:schemeClr val="accent1"/>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49"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47" name="Text Box 40"/>
            <p:cNvSpPr txBox="1">
              <a:spLocks noChangeArrowheads="1"/>
            </p:cNvSpPr>
            <p:nvPr/>
          </p:nvSpPr>
          <p:spPr bwMode="auto">
            <a:xfrm>
              <a:off x="39687" y="170206"/>
              <a:ext cx="571500" cy="319987"/>
            </a:xfrm>
            <a:prstGeom prst="rect">
              <a:avLst/>
            </a:prstGeom>
            <a:noFill/>
            <a:ln w="9525">
              <a:noFill/>
              <a:miter lim="800000"/>
              <a:headEnd/>
              <a:tailEnd/>
            </a:ln>
          </p:spPr>
          <p:txBody>
            <a:bodyPr>
              <a:spAutoFit/>
            </a:bodyPr>
            <a:lstStyle/>
            <a:p>
              <a:pPr algn="ctr">
                <a:spcBef>
                  <a:spcPct val="50000"/>
                </a:spcBef>
              </a:pPr>
              <a:r>
                <a:rPr lang="zh-CN" altLang="en-US" sz="2800" b="1" dirty="0">
                  <a:solidFill>
                    <a:srgbClr val="FFFFFF"/>
                  </a:solidFill>
                  <a:cs typeface="Arial" charset="0"/>
                </a:rPr>
                <a:t>一</a:t>
              </a:r>
              <a:endParaRPr lang="en-US" altLang="zh-CN" sz="2800" b="1" dirty="0">
                <a:solidFill>
                  <a:srgbClr val="FFFFFF"/>
                </a:solidFill>
                <a:cs typeface="Arial" charset="0"/>
              </a:endParaRPr>
            </a:p>
          </p:txBody>
        </p:sp>
      </p:grpSp>
      <p:sp>
        <p:nvSpPr>
          <p:cNvPr id="11" name="TextBox 46"/>
          <p:cNvSpPr txBox="1">
            <a:spLocks noChangeArrowheads="1"/>
          </p:cNvSpPr>
          <p:nvPr/>
        </p:nvSpPr>
        <p:spPr bwMode="auto">
          <a:xfrm>
            <a:off x="3975623" y="1611266"/>
            <a:ext cx="4463517" cy="581057"/>
          </a:xfrm>
          <a:prstGeom prst="rect">
            <a:avLst/>
          </a:prstGeom>
          <a:noFill/>
          <a:ln w="9525">
            <a:noFill/>
            <a:miter lim="800000"/>
            <a:headEnd/>
            <a:tailEnd/>
          </a:ln>
        </p:spPr>
        <p:txBody>
          <a:bodyPr wrap="square">
            <a:spAutoFit/>
          </a:bodyPr>
          <a:lstStyle/>
          <a:p>
            <a:pPr marL="533400" indent="-533400">
              <a:lnSpc>
                <a:spcPct val="150000"/>
              </a:lnSpc>
            </a:pPr>
            <a:r>
              <a:rPr lang="zh-CN" altLang="en-US" sz="2400" dirty="0">
                <a:latin typeface="微软雅黑" panose="020B0503020204020204" pitchFamily="34" charset="-122"/>
                <a:ea typeface="微软雅黑" panose="020B0503020204020204" pitchFamily="34" charset="-122"/>
              </a:rPr>
              <a:t>生活中的信息安全</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0583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2828475" y="1605749"/>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cxnSp>
        <p:nvCxnSpPr>
          <p:cNvPr id="9" name="直接连接符 8"/>
          <p:cNvCxnSpPr/>
          <p:nvPr/>
        </p:nvCxnSpPr>
        <p:spPr>
          <a:xfrm flipH="1">
            <a:off x="2376562" y="1340768"/>
            <a:ext cx="29384" cy="5040560"/>
          </a:xfrm>
          <a:prstGeom prst="line">
            <a:avLst/>
          </a:prstGeom>
          <a:ln w="63500" cmpd="thinThick">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utoShape 5"/>
          <p:cNvSpPr>
            <a:spLocks noChangeArrowheads="1"/>
          </p:cNvSpPr>
          <p:nvPr/>
        </p:nvSpPr>
        <p:spPr bwMode="auto">
          <a:xfrm>
            <a:off x="2867850" y="3321354"/>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sp>
        <p:nvSpPr>
          <p:cNvPr id="11" name="TextBox 46"/>
          <p:cNvSpPr txBox="1">
            <a:spLocks noChangeArrowheads="1"/>
          </p:cNvSpPr>
          <p:nvPr/>
        </p:nvSpPr>
        <p:spPr bwMode="auto">
          <a:xfrm>
            <a:off x="3975621" y="1613956"/>
            <a:ext cx="4463517" cy="581057"/>
          </a:xfrm>
          <a:prstGeom prst="rect">
            <a:avLst/>
          </a:prstGeom>
          <a:noFill/>
          <a:ln w="9525">
            <a:noFill/>
            <a:miter lim="800000"/>
            <a:headEnd/>
            <a:tailEnd/>
          </a:ln>
        </p:spPr>
        <p:txBody>
          <a:bodyPr wrap="square">
            <a:spAutoFit/>
          </a:bodyPr>
          <a:lstStyle/>
          <a:p>
            <a:pPr marL="533400" indent="-533400">
              <a:lnSpc>
                <a:spcPct val="150000"/>
              </a:lnSpc>
            </a:pPr>
            <a:r>
              <a:rPr lang="zh-CN" altLang="en-US" sz="2400" dirty="0">
                <a:latin typeface="微软雅黑" panose="020B0503020204020204" pitchFamily="34" charset="-122"/>
                <a:ea typeface="微软雅黑" panose="020B0503020204020204" pitchFamily="34" charset="-122"/>
              </a:rPr>
              <a:t>生活中的信息安全</a:t>
            </a:r>
            <a:endParaRPr lang="en-US" altLang="zh-CN" sz="2400" dirty="0">
              <a:latin typeface="微软雅黑" panose="020B0503020204020204" pitchFamily="34" charset="-122"/>
              <a:ea typeface="微软雅黑" panose="020B0503020204020204" pitchFamily="34" charset="-122"/>
            </a:endParaRPr>
          </a:p>
        </p:txBody>
      </p:sp>
      <p:sp>
        <p:nvSpPr>
          <p:cNvPr id="12" name="圆角矩形 11"/>
          <p:cNvSpPr/>
          <p:nvPr/>
        </p:nvSpPr>
        <p:spPr>
          <a:xfrm>
            <a:off x="2591226" y="1393031"/>
            <a:ext cx="6720807" cy="1099888"/>
          </a:xfrm>
          <a:prstGeom prst="roundRect">
            <a:avLst/>
          </a:prstGeom>
          <a:solidFill>
            <a:srgbClr val="C00000">
              <a:alpha val="6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6"/>
          <p:cNvGrpSpPr/>
          <p:nvPr/>
        </p:nvGrpSpPr>
        <p:grpSpPr>
          <a:xfrm>
            <a:off x="486464" y="549002"/>
            <a:ext cx="2104762" cy="878409"/>
            <a:chOff x="3635896" y="830851"/>
            <a:chExt cx="1872208" cy="745496"/>
          </a:xfrm>
        </p:grpSpPr>
        <p:sp>
          <p:nvSpPr>
            <p:cNvPr id="15" name="文本框 3"/>
            <p:cNvSpPr txBox="1"/>
            <p:nvPr/>
          </p:nvSpPr>
          <p:spPr>
            <a:xfrm>
              <a:off x="4021208" y="830851"/>
              <a:ext cx="1111052" cy="496292"/>
            </a:xfrm>
            <a:prstGeom prst="rect">
              <a:avLst/>
            </a:prstGeom>
            <a:noFill/>
          </p:spPr>
          <p:txBody>
            <a:bodyPr wrap="none" rtlCol="0">
              <a:spAutoFit/>
            </a:bodyPr>
            <a:lstStyle/>
            <a:p>
              <a:r>
                <a:rPr lang="zh-CN" altLang="en-US" sz="3200" b="1" dirty="0">
                  <a:latin typeface="微软雅黑" pitchFamily="34" charset="-122"/>
                  <a:ea typeface="微软雅黑" pitchFamily="34" charset="-122"/>
                </a:rPr>
                <a:t>目  录</a:t>
              </a:r>
            </a:p>
          </p:txBody>
        </p:sp>
        <p:sp>
          <p:nvSpPr>
            <p:cNvPr id="16" name="文本框 4"/>
            <p:cNvSpPr txBox="1"/>
            <p:nvPr/>
          </p:nvSpPr>
          <p:spPr>
            <a:xfrm>
              <a:off x="3635896" y="1262899"/>
              <a:ext cx="1872208" cy="313448"/>
            </a:xfrm>
            <a:prstGeom prst="rect">
              <a:avLst/>
            </a:prstGeom>
            <a:noFill/>
          </p:spPr>
          <p:txBody>
            <a:bodyPr wrap="square" rtlCol="0">
              <a:spAutoFit/>
            </a:bodyPr>
            <a:lstStyle/>
            <a:p>
              <a:pPr algn="ctr"/>
              <a:r>
                <a:rPr lang="en-US" altLang="zh-CN" dirty="0"/>
                <a:t>CONTENTS</a:t>
              </a:r>
              <a:endParaRPr lang="zh-CN" altLang="en-US" dirty="0"/>
            </a:p>
          </p:txBody>
        </p:sp>
      </p:grpSp>
      <p:sp>
        <p:nvSpPr>
          <p:cNvPr id="17" name="AutoShape 5"/>
          <p:cNvSpPr>
            <a:spLocks noChangeArrowheads="1"/>
          </p:cNvSpPr>
          <p:nvPr/>
        </p:nvSpPr>
        <p:spPr bwMode="auto">
          <a:xfrm>
            <a:off x="2855787" y="4892202"/>
            <a:ext cx="6266884" cy="719283"/>
          </a:xfrm>
          <a:prstGeom prst="roundRect">
            <a:avLst>
              <a:gd name="adj" fmla="val 50000"/>
            </a:avLst>
          </a:prstGeom>
          <a:gradFill rotWithShape="1">
            <a:gsLst>
              <a:gs pos="0">
                <a:srgbClr val="D2D2D2"/>
              </a:gs>
              <a:gs pos="50000">
                <a:srgbClr val="E2E2E2"/>
              </a:gs>
              <a:gs pos="100000">
                <a:srgbClr val="F0F0F0"/>
              </a:gs>
            </a:gsLst>
            <a:lin ang="5400000" scaled="1"/>
          </a:gradFill>
          <a:ln w="12700">
            <a:solidFill>
              <a:schemeClr val="bg2"/>
            </a:solidFill>
            <a:round/>
            <a:headEnd/>
            <a:tailEnd/>
          </a:ln>
        </p:spPr>
        <p:txBody>
          <a:bodyPr wrap="none" anchor="ctr"/>
          <a:lstStyle/>
          <a:p>
            <a:endParaRPr lang="zh-CN" altLang="en-US">
              <a:latin typeface="Calibri" pitchFamily="34" charset="0"/>
            </a:endParaRPr>
          </a:p>
        </p:txBody>
      </p:sp>
      <p:sp>
        <p:nvSpPr>
          <p:cNvPr id="18" name="TextBox 46"/>
          <p:cNvSpPr txBox="1">
            <a:spLocks noChangeArrowheads="1"/>
          </p:cNvSpPr>
          <p:nvPr/>
        </p:nvSpPr>
        <p:spPr bwMode="auto">
          <a:xfrm>
            <a:off x="3975623" y="3468645"/>
            <a:ext cx="5235907" cy="461665"/>
          </a:xfrm>
          <a:prstGeom prst="rect">
            <a:avLst/>
          </a:prstGeom>
          <a:noFill/>
          <a:ln w="9525">
            <a:noFill/>
            <a:miter lim="800000"/>
            <a:headEnd/>
            <a:tailEnd/>
          </a:ln>
        </p:spPr>
        <p:txBody>
          <a:bodyPr wrap="square">
            <a:spAutoFit/>
          </a:bodyPr>
          <a:lstStyle/>
          <a:p>
            <a:r>
              <a:rPr lang="zh-CN" altLang="en-US" sz="2400" dirty="0">
                <a:latin typeface="微软雅黑" panose="020B0503020204020204" pitchFamily="34" charset="-122"/>
                <a:ea typeface="微软雅黑" panose="020B0503020204020204" pitchFamily="34" charset="-122"/>
              </a:rPr>
              <a:t>工作中的信息安全</a:t>
            </a:r>
            <a:endParaRPr lang="zh-CN" altLang="en-US" sz="2400" b="1" dirty="0">
              <a:latin typeface="微软雅黑" pitchFamily="34" charset="-122"/>
              <a:ea typeface="微软雅黑" pitchFamily="34" charset="-122"/>
            </a:endParaRPr>
          </a:p>
        </p:txBody>
      </p:sp>
      <p:grpSp>
        <p:nvGrpSpPr>
          <p:cNvPr id="21" name="Group 4"/>
          <p:cNvGrpSpPr>
            <a:grpSpLocks/>
          </p:cNvGrpSpPr>
          <p:nvPr/>
        </p:nvGrpSpPr>
        <p:grpSpPr bwMode="auto">
          <a:xfrm>
            <a:off x="2543312" y="4748757"/>
            <a:ext cx="1079840" cy="1074649"/>
            <a:chOff x="0" y="0"/>
            <a:chExt cx="660400" cy="657225"/>
          </a:xfrm>
        </p:grpSpPr>
        <p:grpSp>
          <p:nvGrpSpPr>
            <p:cNvPr id="22" name="Group 5"/>
            <p:cNvGrpSpPr>
              <a:grpSpLocks/>
            </p:cNvGrpSpPr>
            <p:nvPr/>
          </p:nvGrpSpPr>
          <p:grpSpPr bwMode="auto">
            <a:xfrm>
              <a:off x="0" y="0"/>
              <a:ext cx="660400" cy="657225"/>
              <a:chOff x="0" y="0"/>
              <a:chExt cx="416" cy="414"/>
            </a:xfrm>
          </p:grpSpPr>
          <p:sp>
            <p:nvSpPr>
              <p:cNvPr id="25" name="Oval 35"/>
              <p:cNvSpPr>
                <a:spLocks noChangeArrowheads="1"/>
              </p:cNvSpPr>
              <p:nvPr/>
            </p:nvSpPr>
            <p:spPr bwMode="auto">
              <a:xfrm>
                <a:off x="0" y="2"/>
                <a:ext cx="416" cy="412"/>
              </a:xfrm>
              <a:prstGeom prst="ellipse">
                <a:avLst/>
              </a:prstGeom>
              <a:solidFill>
                <a:schemeClr val="accent1"/>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26"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24" name="Text Box 40"/>
            <p:cNvSpPr txBox="1">
              <a:spLocks noChangeArrowheads="1"/>
            </p:cNvSpPr>
            <p:nvPr/>
          </p:nvSpPr>
          <p:spPr bwMode="auto">
            <a:xfrm>
              <a:off x="39687" y="170206"/>
              <a:ext cx="571500" cy="319987"/>
            </a:xfrm>
            <a:prstGeom prst="rect">
              <a:avLst/>
            </a:prstGeom>
            <a:noFill/>
            <a:ln w="9525">
              <a:noFill/>
              <a:miter lim="800000"/>
              <a:headEnd/>
              <a:tailEnd/>
            </a:ln>
          </p:spPr>
          <p:txBody>
            <a:bodyPr>
              <a:spAutoFit/>
            </a:bodyPr>
            <a:lstStyle/>
            <a:p>
              <a:pPr algn="ctr">
                <a:spcBef>
                  <a:spcPct val="50000"/>
                </a:spcBef>
              </a:pPr>
              <a:r>
                <a:rPr lang="zh-CN" altLang="en-US" sz="2800" b="1" dirty="0">
                  <a:solidFill>
                    <a:srgbClr val="FFFFFF"/>
                  </a:solidFill>
                  <a:cs typeface="Arial" charset="0"/>
                </a:rPr>
                <a:t>三</a:t>
              </a:r>
              <a:endParaRPr lang="en-US" altLang="zh-CN" sz="2800" b="1" dirty="0">
                <a:solidFill>
                  <a:srgbClr val="FFFFFF"/>
                </a:solidFill>
                <a:cs typeface="Arial" charset="0"/>
              </a:endParaRPr>
            </a:p>
          </p:txBody>
        </p:sp>
      </p:grpSp>
      <p:sp>
        <p:nvSpPr>
          <p:cNvPr id="27" name="TextBox 46"/>
          <p:cNvSpPr txBox="1">
            <a:spLocks noChangeArrowheads="1"/>
          </p:cNvSpPr>
          <p:nvPr/>
        </p:nvSpPr>
        <p:spPr bwMode="auto">
          <a:xfrm>
            <a:off x="3975621" y="4906797"/>
            <a:ext cx="4463517" cy="646331"/>
          </a:xfrm>
          <a:prstGeom prst="rect">
            <a:avLst/>
          </a:prstGeom>
          <a:noFill/>
          <a:ln w="9525">
            <a:noFill/>
            <a:miter lim="800000"/>
            <a:headEnd/>
            <a:tailEnd/>
          </a:ln>
        </p:spPr>
        <p:txBody>
          <a:bodyPr wrap="square">
            <a:spAutoFit/>
          </a:bodyPr>
          <a:lstStyle/>
          <a:p>
            <a:pPr marL="533400" indent="-533400">
              <a:lnSpc>
                <a:spcPct val="150000"/>
              </a:lnSpc>
            </a:pPr>
            <a:r>
              <a:rPr lang="zh-CN" altLang="en-US" sz="2400" dirty="0">
                <a:latin typeface="微软雅黑" panose="020B0503020204020204" pitchFamily="34" charset="-122"/>
                <a:ea typeface="微软雅黑" panose="020B0503020204020204" pitchFamily="34" charset="-122"/>
              </a:rPr>
              <a:t>信息安全形势与政策法规</a:t>
            </a:r>
            <a:endParaRPr lang="en-US" altLang="zh-CN" sz="2400" dirty="0">
              <a:latin typeface="微软雅黑" panose="020B0503020204020204" pitchFamily="34" charset="-122"/>
              <a:ea typeface="微软雅黑" panose="020B0503020204020204" pitchFamily="34" charset="-122"/>
            </a:endParaRPr>
          </a:p>
        </p:txBody>
      </p:sp>
      <p:grpSp>
        <p:nvGrpSpPr>
          <p:cNvPr id="35" name="Group 4"/>
          <p:cNvGrpSpPr>
            <a:grpSpLocks/>
          </p:cNvGrpSpPr>
          <p:nvPr/>
        </p:nvGrpSpPr>
        <p:grpSpPr bwMode="auto">
          <a:xfrm>
            <a:off x="2555375" y="3143670"/>
            <a:ext cx="1079840" cy="1074649"/>
            <a:chOff x="0" y="0"/>
            <a:chExt cx="660400" cy="657225"/>
          </a:xfrm>
        </p:grpSpPr>
        <p:grpSp>
          <p:nvGrpSpPr>
            <p:cNvPr id="36" name="Group 5"/>
            <p:cNvGrpSpPr>
              <a:grpSpLocks/>
            </p:cNvGrpSpPr>
            <p:nvPr/>
          </p:nvGrpSpPr>
          <p:grpSpPr bwMode="auto">
            <a:xfrm>
              <a:off x="0" y="0"/>
              <a:ext cx="660400" cy="657225"/>
              <a:chOff x="0" y="0"/>
              <a:chExt cx="416" cy="414"/>
            </a:xfrm>
          </p:grpSpPr>
          <p:sp>
            <p:nvSpPr>
              <p:cNvPr id="38" name="Oval 35"/>
              <p:cNvSpPr>
                <a:spLocks noChangeArrowheads="1"/>
              </p:cNvSpPr>
              <p:nvPr/>
            </p:nvSpPr>
            <p:spPr bwMode="auto">
              <a:xfrm>
                <a:off x="0" y="2"/>
                <a:ext cx="416" cy="412"/>
              </a:xfrm>
              <a:prstGeom prst="ellipse">
                <a:avLst/>
              </a:prstGeom>
              <a:solidFill>
                <a:schemeClr val="accent1"/>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39"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37" name="Text Box 40"/>
            <p:cNvSpPr txBox="1">
              <a:spLocks noChangeArrowheads="1"/>
            </p:cNvSpPr>
            <p:nvPr/>
          </p:nvSpPr>
          <p:spPr bwMode="auto">
            <a:xfrm>
              <a:off x="39687" y="170206"/>
              <a:ext cx="571500" cy="319987"/>
            </a:xfrm>
            <a:prstGeom prst="rect">
              <a:avLst/>
            </a:prstGeom>
            <a:noFill/>
            <a:ln w="9525">
              <a:noFill/>
              <a:miter lim="800000"/>
              <a:headEnd/>
              <a:tailEnd/>
            </a:ln>
          </p:spPr>
          <p:txBody>
            <a:bodyPr>
              <a:spAutoFit/>
            </a:bodyPr>
            <a:lstStyle/>
            <a:p>
              <a:pPr algn="ctr">
                <a:spcBef>
                  <a:spcPct val="50000"/>
                </a:spcBef>
              </a:pPr>
              <a:r>
                <a:rPr lang="zh-CN" altLang="en-US" sz="2800" b="1" dirty="0">
                  <a:solidFill>
                    <a:srgbClr val="FFFFFF"/>
                  </a:solidFill>
                  <a:cs typeface="Arial" charset="0"/>
                </a:rPr>
                <a:t>二</a:t>
              </a:r>
              <a:endParaRPr lang="en-US" altLang="zh-CN" sz="2800" b="1" dirty="0">
                <a:solidFill>
                  <a:srgbClr val="FFFFFF"/>
                </a:solidFill>
                <a:cs typeface="Arial" charset="0"/>
              </a:endParaRPr>
            </a:p>
          </p:txBody>
        </p:sp>
      </p:grpSp>
      <p:grpSp>
        <p:nvGrpSpPr>
          <p:cNvPr id="40" name="Group 11"/>
          <p:cNvGrpSpPr>
            <a:grpSpLocks/>
          </p:cNvGrpSpPr>
          <p:nvPr/>
        </p:nvGrpSpPr>
        <p:grpSpPr bwMode="auto">
          <a:xfrm>
            <a:off x="2545379" y="1412776"/>
            <a:ext cx="1089836" cy="1105228"/>
            <a:chOff x="0" y="0"/>
            <a:chExt cx="660400" cy="657225"/>
          </a:xfrm>
        </p:grpSpPr>
        <p:grpSp>
          <p:nvGrpSpPr>
            <p:cNvPr id="41" name="Group 12"/>
            <p:cNvGrpSpPr>
              <a:grpSpLocks/>
            </p:cNvGrpSpPr>
            <p:nvPr/>
          </p:nvGrpSpPr>
          <p:grpSpPr bwMode="auto">
            <a:xfrm>
              <a:off x="0" y="0"/>
              <a:ext cx="660400" cy="657225"/>
              <a:chOff x="0" y="0"/>
              <a:chExt cx="416" cy="414"/>
            </a:xfrm>
          </p:grpSpPr>
          <p:sp>
            <p:nvSpPr>
              <p:cNvPr id="43" name="Oval 35"/>
              <p:cNvSpPr>
                <a:spLocks noChangeArrowheads="1"/>
              </p:cNvSpPr>
              <p:nvPr/>
            </p:nvSpPr>
            <p:spPr bwMode="auto">
              <a:xfrm>
                <a:off x="0" y="2"/>
                <a:ext cx="416" cy="412"/>
              </a:xfrm>
              <a:prstGeom prst="ellipse">
                <a:avLst/>
              </a:prstGeom>
              <a:solidFill>
                <a:schemeClr val="accent2"/>
              </a:solidFill>
              <a:ln w="28575">
                <a:solidFill>
                  <a:srgbClr val="F8F8F8">
                    <a:alpha val="69019"/>
                  </a:srgbClr>
                </a:solidFill>
                <a:round/>
                <a:headEnd/>
                <a:tailEnd/>
              </a:ln>
            </p:spPr>
            <p:txBody>
              <a:bodyPr wrap="none" anchor="ctr"/>
              <a:lstStyle/>
              <a:p>
                <a:endParaRPr lang="zh-CN" altLang="en-US">
                  <a:latin typeface="Calibri" pitchFamily="34" charset="0"/>
                </a:endParaRPr>
              </a:p>
            </p:txBody>
          </p:sp>
          <p:pic>
            <p:nvPicPr>
              <p:cNvPr id="44" name="Picture 36" descr="cir_lighteffect0"/>
              <p:cNvPicPr>
                <a:picLocks noChangeAspect="1" noChangeArrowheads="1"/>
              </p:cNvPicPr>
              <p:nvPr/>
            </p:nvPicPr>
            <p:blipFill>
              <a:blip r:embed="rId3" cstate="print">
                <a:lum bright="18000" contrast="-12000"/>
              </a:blip>
              <a:srcRect/>
              <a:stretch>
                <a:fillRect/>
              </a:stretch>
            </p:blipFill>
            <p:spPr bwMode="auto">
              <a:xfrm>
                <a:off x="35" y="0"/>
                <a:ext cx="344" cy="344"/>
              </a:xfrm>
              <a:prstGeom prst="rect">
                <a:avLst/>
              </a:prstGeom>
              <a:noFill/>
              <a:ln w="9525">
                <a:noFill/>
                <a:miter lim="800000"/>
                <a:headEnd/>
                <a:tailEnd/>
              </a:ln>
            </p:spPr>
          </p:pic>
        </p:grpSp>
        <p:sp>
          <p:nvSpPr>
            <p:cNvPr id="42" name="Text Box 40"/>
            <p:cNvSpPr txBox="1">
              <a:spLocks noChangeArrowheads="1"/>
            </p:cNvSpPr>
            <p:nvPr/>
          </p:nvSpPr>
          <p:spPr bwMode="auto">
            <a:xfrm>
              <a:off x="78871" y="169257"/>
              <a:ext cx="504414" cy="311133"/>
            </a:xfrm>
            <a:prstGeom prst="rect">
              <a:avLst/>
            </a:prstGeom>
            <a:noFill/>
            <a:ln w="9525">
              <a:noFill/>
              <a:miter lim="800000"/>
              <a:headEnd/>
              <a:tailEnd/>
            </a:ln>
          </p:spPr>
          <p:txBody>
            <a:bodyPr wrap="square">
              <a:spAutoFit/>
            </a:bodyPr>
            <a:lstStyle/>
            <a:p>
              <a:pPr algn="ctr">
                <a:spcBef>
                  <a:spcPct val="50000"/>
                </a:spcBef>
              </a:pPr>
              <a:r>
                <a:rPr lang="zh-CN" altLang="en-US" sz="2800" b="1" dirty="0">
                  <a:solidFill>
                    <a:srgbClr val="FFFFFF"/>
                  </a:solidFill>
                  <a:cs typeface="Arial" charset="0"/>
                </a:rPr>
                <a:t>一</a:t>
              </a:r>
              <a:endParaRPr lang="en-US" altLang="zh-CN" sz="2800" b="1" dirty="0">
                <a:solidFill>
                  <a:srgbClr val="FFFFFF"/>
                </a:solidFill>
                <a:cs typeface="Arial" charset="0"/>
              </a:endParaRPr>
            </a:p>
          </p:txBody>
        </p:sp>
      </p:grpSp>
    </p:spTree>
    <p:extLst>
      <p:ext uri="{BB962C8B-B14F-4D97-AF65-F5344CB8AC3E}">
        <p14:creationId xmlns:p14="http://schemas.microsoft.com/office/powerpoint/2010/main" val="2610502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869EA8F-9649-4582-AE62-3FE7D5A5907E}"/>
              </a:ext>
            </a:extLst>
          </p:cNvPr>
          <p:cNvSpPr>
            <a:spLocks noGrp="1"/>
          </p:cNvSpPr>
          <p:nvPr>
            <p:ph sz="half" idx="1"/>
          </p:nvPr>
        </p:nvSpPr>
        <p:spPr>
          <a:xfrm>
            <a:off x="917637" y="1634663"/>
            <a:ext cx="10092956" cy="4729084"/>
          </a:xfrm>
        </p:spPr>
        <p:txBody>
          <a:bodyPr>
            <a:noAutofit/>
          </a:bodyPr>
          <a:lstStyle/>
          <a:p>
            <a:pPr marL="444500" indent="-444500"/>
            <a:r>
              <a:rPr lang="zh-CN" altLang="en-US" sz="2400" dirty="0">
                <a:solidFill>
                  <a:schemeClr val="tx1"/>
                </a:solidFill>
              </a:rPr>
              <a:t>网银、电商网站、聊天软件、视频网站等统统使用相同的密码，且有规律可循</a:t>
            </a:r>
            <a:endParaRPr lang="en-US" altLang="zh-CN" sz="2400" dirty="0">
              <a:solidFill>
                <a:schemeClr val="tx1"/>
              </a:solidFill>
            </a:endParaRPr>
          </a:p>
          <a:p>
            <a:pPr marL="444500" indent="-444500"/>
            <a:r>
              <a:rPr lang="zh-CN" altLang="en-US" sz="2400" dirty="0">
                <a:solidFill>
                  <a:schemeClr val="tx1"/>
                </a:solidFill>
              </a:rPr>
              <a:t>随意登录公共</a:t>
            </a:r>
            <a:r>
              <a:rPr lang="en-US" altLang="zh-CN" sz="2400" dirty="0">
                <a:solidFill>
                  <a:schemeClr val="tx1"/>
                </a:solidFill>
              </a:rPr>
              <a:t>WIFI</a:t>
            </a:r>
          </a:p>
          <a:p>
            <a:pPr marL="444500" indent="-444500"/>
            <a:r>
              <a:rPr lang="zh-CN" altLang="en-US" sz="2400" dirty="0">
                <a:solidFill>
                  <a:schemeClr val="tx1"/>
                </a:solidFill>
              </a:rPr>
              <a:t>随意关联银行卡输入密码</a:t>
            </a:r>
            <a:endParaRPr lang="en-US" altLang="zh-CN" sz="2400" dirty="0">
              <a:solidFill>
                <a:schemeClr val="tx1"/>
              </a:solidFill>
            </a:endParaRPr>
          </a:p>
          <a:p>
            <a:pPr marL="444500" indent="-444500"/>
            <a:r>
              <a:rPr lang="zh-CN" altLang="en-US" sz="2400" dirty="0">
                <a:solidFill>
                  <a:schemeClr val="tx1"/>
                </a:solidFill>
              </a:rPr>
              <a:t>轻信钓鱼网站发的短信</a:t>
            </a:r>
            <a:endParaRPr lang="en-US" altLang="zh-CN" sz="2400" dirty="0">
              <a:solidFill>
                <a:schemeClr val="tx1"/>
              </a:solidFill>
            </a:endParaRPr>
          </a:p>
          <a:p>
            <a:pPr marL="444500" indent="-444500"/>
            <a:r>
              <a:rPr lang="zh-CN" altLang="en-US" sz="2400" dirty="0">
                <a:solidFill>
                  <a:schemeClr val="tx1"/>
                </a:solidFill>
              </a:rPr>
              <a:t>随意注册各种网站</a:t>
            </a:r>
            <a:endParaRPr lang="en-US" altLang="zh-CN" sz="2400" dirty="0">
              <a:solidFill>
                <a:schemeClr val="tx1"/>
              </a:solidFill>
            </a:endParaRPr>
          </a:p>
          <a:p>
            <a:pPr marL="444500" indent="-444500"/>
            <a:r>
              <a:rPr lang="zh-CN" altLang="en-US" sz="2400" dirty="0">
                <a:solidFill>
                  <a:schemeClr val="tx1"/>
                </a:solidFill>
              </a:rPr>
              <a:t>办会员、填调查问卷时，留自己的手机号、住址等信息</a:t>
            </a:r>
            <a:endParaRPr lang="en-US" altLang="zh-CN" sz="2400" dirty="0">
              <a:solidFill>
                <a:schemeClr val="tx1"/>
              </a:solidFill>
            </a:endParaRPr>
          </a:p>
          <a:p>
            <a:pPr marL="444500" indent="-444500"/>
            <a:r>
              <a:rPr lang="en-US" altLang="zh-CN" sz="2400" dirty="0">
                <a:solidFill>
                  <a:schemeClr val="tx1"/>
                </a:solidFill>
              </a:rPr>
              <a:t>Root</a:t>
            </a:r>
            <a:r>
              <a:rPr lang="zh-CN" altLang="en-US" sz="2400" dirty="0">
                <a:solidFill>
                  <a:schemeClr val="tx1"/>
                </a:solidFill>
              </a:rPr>
              <a:t>、越狱手机安装不安全的</a:t>
            </a:r>
            <a:r>
              <a:rPr lang="en-US" altLang="zh-CN" sz="2400" dirty="0">
                <a:solidFill>
                  <a:schemeClr val="tx1"/>
                </a:solidFill>
              </a:rPr>
              <a:t>APP</a:t>
            </a:r>
          </a:p>
          <a:p>
            <a:pPr marL="444500" indent="-444500"/>
            <a:r>
              <a:rPr lang="zh-CN" altLang="en-US" sz="2400" dirty="0">
                <a:solidFill>
                  <a:schemeClr val="tx1"/>
                </a:solidFill>
              </a:rPr>
              <a:t>允许</a:t>
            </a:r>
            <a:r>
              <a:rPr lang="en-US" altLang="zh-CN" sz="2400" dirty="0">
                <a:solidFill>
                  <a:schemeClr val="tx1"/>
                </a:solidFill>
              </a:rPr>
              <a:t>APP</a:t>
            </a:r>
            <a:r>
              <a:rPr lang="zh-CN" altLang="en-US" sz="2400" dirty="0">
                <a:solidFill>
                  <a:schemeClr val="tx1"/>
                </a:solidFill>
              </a:rPr>
              <a:t>获取个人敏感信息</a:t>
            </a:r>
            <a:endParaRPr lang="en-US" altLang="zh-CN" sz="2400" dirty="0">
              <a:solidFill>
                <a:schemeClr val="tx1"/>
              </a:solidFill>
            </a:endParaRPr>
          </a:p>
          <a:p>
            <a:pPr marL="444500" indent="-444500"/>
            <a:r>
              <a:rPr lang="zh-CN" altLang="en-US" sz="2400" dirty="0">
                <a:solidFill>
                  <a:schemeClr val="tx1"/>
                </a:solidFill>
              </a:rPr>
              <a:t>随意扫描二维码</a:t>
            </a:r>
            <a:endParaRPr lang="en-US" altLang="zh-CN" sz="2400" dirty="0">
              <a:solidFill>
                <a:schemeClr val="tx1"/>
              </a:solidFill>
            </a:endParaRPr>
          </a:p>
        </p:txBody>
      </p:sp>
      <p:sp>
        <p:nvSpPr>
          <p:cNvPr id="3" name="标题 2">
            <a:extLst>
              <a:ext uri="{FF2B5EF4-FFF2-40B4-BE49-F238E27FC236}">
                <a16:creationId xmlns:a16="http://schemas.microsoft.com/office/drawing/2014/main" id="{7336D243-2605-427A-B8BE-E462022CC64D}"/>
              </a:ext>
            </a:extLst>
          </p:cNvPr>
          <p:cNvSpPr>
            <a:spLocks noGrp="1"/>
          </p:cNvSpPr>
          <p:nvPr>
            <p:ph type="title"/>
          </p:nvPr>
        </p:nvSpPr>
        <p:spPr>
          <a:xfrm>
            <a:off x="636096" y="977428"/>
            <a:ext cx="10374497" cy="498965"/>
          </a:xfrm>
        </p:spPr>
        <p:txBody>
          <a:bodyPr>
            <a:noAutofit/>
          </a:bodyPr>
          <a:lstStyle/>
          <a:p>
            <a:pPr marL="571500" indent="-571500">
              <a:buClr>
                <a:srgbClr val="FF0000"/>
              </a:buClr>
              <a:buFont typeface="Wingdings" panose="05000000000000000000" pitchFamily="2" charset="2"/>
              <a:buChar char="p"/>
            </a:pPr>
            <a:r>
              <a:rPr lang="zh-CN" altLang="en-US" sz="3600" dirty="0">
                <a:solidFill>
                  <a:schemeClr val="tx1"/>
                </a:solidFill>
                <a:latin typeface="+mn-lt"/>
                <a:ea typeface="+mn-ea"/>
                <a:cs typeface="+mn-cs"/>
              </a:rPr>
              <a:t>你在生活中是否犯过这些错误</a:t>
            </a:r>
            <a:r>
              <a:rPr lang="zh-CN" altLang="en-US" sz="3600" dirty="0"/>
              <a:t>？</a:t>
            </a:r>
          </a:p>
        </p:txBody>
      </p:sp>
      <p:pic>
        <p:nvPicPr>
          <p:cNvPr id="4" name="图片 3">
            <a:extLst>
              <a:ext uri="{FF2B5EF4-FFF2-40B4-BE49-F238E27FC236}">
                <a16:creationId xmlns:a16="http://schemas.microsoft.com/office/drawing/2014/main" id="{85A75E8A-AD38-49E0-A7E5-34A434EB071C}"/>
              </a:ext>
            </a:extLst>
          </p:cNvPr>
          <p:cNvPicPr>
            <a:picLocks noChangeAspect="1"/>
          </p:cNvPicPr>
          <p:nvPr/>
        </p:nvPicPr>
        <p:blipFill>
          <a:blip r:embed="rId3"/>
          <a:stretch>
            <a:fillRect/>
          </a:stretch>
        </p:blipFill>
        <p:spPr>
          <a:xfrm>
            <a:off x="8789893" y="3999205"/>
            <a:ext cx="2794254" cy="2522812"/>
          </a:xfrm>
          <a:prstGeom prst="rect">
            <a:avLst/>
          </a:prstGeom>
        </p:spPr>
      </p:pic>
    </p:spTree>
    <p:extLst>
      <p:ext uri="{BB962C8B-B14F-4D97-AF65-F5344CB8AC3E}">
        <p14:creationId xmlns:p14="http://schemas.microsoft.com/office/powerpoint/2010/main" val="3839649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468BCE-0B9B-4A3B-AA27-08FEEDE26D67}"/>
              </a:ext>
            </a:extLst>
          </p:cNvPr>
          <p:cNvSpPr>
            <a:spLocks noGrp="1"/>
          </p:cNvSpPr>
          <p:nvPr>
            <p:ph sz="half" idx="1"/>
          </p:nvPr>
        </p:nvSpPr>
        <p:spPr>
          <a:xfrm>
            <a:off x="917637" y="1540711"/>
            <a:ext cx="10092956" cy="2067387"/>
          </a:xfrm>
        </p:spPr>
        <p:txBody>
          <a:bodyPr>
            <a:normAutofit/>
          </a:bodyPr>
          <a:lstStyle/>
          <a:p>
            <a:pPr>
              <a:lnSpc>
                <a:spcPct val="150000"/>
              </a:lnSpc>
            </a:pPr>
            <a:r>
              <a:rPr lang="en-US" altLang="zh-CN" sz="2000" dirty="0"/>
              <a:t>2017</a:t>
            </a:r>
            <a:r>
              <a:rPr lang="zh-CN" altLang="en-US" sz="2000" dirty="0"/>
              <a:t>年</a:t>
            </a:r>
            <a:r>
              <a:rPr lang="en-US" altLang="zh-CN" sz="2000" dirty="0"/>
              <a:t>5</a:t>
            </a:r>
            <a:r>
              <a:rPr lang="zh-CN" altLang="en-US" sz="2000" dirty="0"/>
              <a:t>月</a:t>
            </a:r>
            <a:r>
              <a:rPr lang="en-US" altLang="zh-CN" sz="2000" dirty="0"/>
              <a:t>31</a:t>
            </a:r>
            <a:r>
              <a:rPr lang="zh-CN" altLang="en-US" sz="2000" dirty="0"/>
              <a:t>日，</a:t>
            </a:r>
            <a:r>
              <a:rPr lang="en-US" altLang="zh-CN" sz="2000" dirty="0"/>
              <a:t>《</a:t>
            </a:r>
            <a:r>
              <a:rPr lang="zh-CN" altLang="en-US" sz="2000" dirty="0"/>
              <a:t>南方都市报</a:t>
            </a:r>
            <a:r>
              <a:rPr lang="en-US" altLang="zh-CN" sz="2000" dirty="0"/>
              <a:t>》</a:t>
            </a:r>
            <a:r>
              <a:rPr lang="zh-CN" altLang="en-US" sz="2000" dirty="0"/>
              <a:t>与中国政法大学传播法研究中心联合发布</a:t>
            </a:r>
            <a:r>
              <a:rPr lang="en-US" altLang="zh-CN" sz="2000" dirty="0"/>
              <a:t>《</a:t>
            </a:r>
            <a:r>
              <a:rPr lang="zh-CN" altLang="en-US" sz="2000" dirty="0"/>
              <a:t>互联网企业隐私政策透明报告</a:t>
            </a:r>
            <a:r>
              <a:rPr lang="en-US" altLang="zh-CN" sz="2000" dirty="0"/>
              <a:t>》</a:t>
            </a:r>
            <a:r>
              <a:rPr lang="zh-CN" altLang="en-US" sz="2000" dirty="0"/>
              <a:t>。对</a:t>
            </a:r>
            <a:r>
              <a:rPr lang="en-US" altLang="zh-CN" sz="2000" dirty="0"/>
              <a:t>1000</a:t>
            </a:r>
            <a:r>
              <a:rPr lang="zh-CN" altLang="en-US" sz="2000" dirty="0"/>
              <a:t>家常用网站、</a:t>
            </a:r>
            <a:r>
              <a:rPr lang="en-US" altLang="zh-CN" sz="2000" dirty="0"/>
              <a:t>APP</a:t>
            </a:r>
            <a:r>
              <a:rPr lang="zh-CN" altLang="en-US" sz="2000" dirty="0"/>
              <a:t>的用户信息保护政策透明度进行排名，结果显示，测评的生活服务、休闲娱乐、医疗健康等各个领域</a:t>
            </a:r>
            <a:r>
              <a:rPr lang="en-US" altLang="zh-CN" sz="2000" dirty="0"/>
              <a:t>1000</a:t>
            </a:r>
            <a:r>
              <a:rPr lang="zh-CN" altLang="en-US" sz="2000" dirty="0"/>
              <a:t>家平台中，超过</a:t>
            </a:r>
            <a:r>
              <a:rPr lang="en-US" altLang="zh-CN" sz="2000" dirty="0"/>
              <a:t>50%</a:t>
            </a:r>
            <a:r>
              <a:rPr lang="zh-CN" altLang="en-US" sz="2000" dirty="0"/>
              <a:t>的网站与</a:t>
            </a:r>
            <a:r>
              <a:rPr lang="en-US" altLang="zh-CN" sz="2000" dirty="0"/>
              <a:t>APP</a:t>
            </a:r>
            <a:r>
              <a:rPr lang="zh-CN" altLang="en-US" sz="2000" dirty="0"/>
              <a:t>评分为“低”级别，令人担忧。</a:t>
            </a:r>
          </a:p>
        </p:txBody>
      </p:sp>
      <p:pic>
        <p:nvPicPr>
          <p:cNvPr id="5122" name="Picture 2" descr="https://5b0988e595225.cdn.sohucs.com/images/20180307/6faa8472a2ef4ff894599eb7d87770a8.jpeg">
            <a:extLst>
              <a:ext uri="{FF2B5EF4-FFF2-40B4-BE49-F238E27FC236}">
                <a16:creationId xmlns:a16="http://schemas.microsoft.com/office/drawing/2014/main" id="{5DC786AF-C0AC-4078-8495-4C5BA2C4B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582" y="3672417"/>
            <a:ext cx="3775573" cy="26429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图表 6">
            <a:extLst>
              <a:ext uri="{FF2B5EF4-FFF2-40B4-BE49-F238E27FC236}">
                <a16:creationId xmlns:a16="http://schemas.microsoft.com/office/drawing/2014/main" id="{3CA895E8-3EBE-424E-93C3-083ADECC9627}"/>
              </a:ext>
            </a:extLst>
          </p:cNvPr>
          <p:cNvGraphicFramePr/>
          <p:nvPr>
            <p:extLst>
              <p:ext uri="{D42A27DB-BD31-4B8C-83A1-F6EECF244321}">
                <p14:modId xmlns:p14="http://schemas.microsoft.com/office/powerpoint/2010/main" val="1211920928"/>
              </p:ext>
            </p:extLst>
          </p:nvPr>
        </p:nvGraphicFramePr>
        <p:xfrm>
          <a:off x="318766" y="3672417"/>
          <a:ext cx="6140450" cy="3185583"/>
        </p:xfrm>
        <a:graphic>
          <a:graphicData uri="http://schemas.openxmlformats.org/drawingml/2006/chart">
            <c:chart xmlns:c="http://schemas.openxmlformats.org/drawingml/2006/chart" xmlns:r="http://schemas.openxmlformats.org/officeDocument/2006/relationships" r:id="rId4"/>
          </a:graphicData>
        </a:graphic>
      </p:graphicFrame>
      <p:sp>
        <p:nvSpPr>
          <p:cNvPr id="6" name="标题 2">
            <a:extLst>
              <a:ext uri="{FF2B5EF4-FFF2-40B4-BE49-F238E27FC236}">
                <a16:creationId xmlns:a16="http://schemas.microsoft.com/office/drawing/2014/main" id="{7336D243-2605-427A-B8BE-E462022CC64D}"/>
              </a:ext>
            </a:extLst>
          </p:cNvPr>
          <p:cNvSpPr>
            <a:spLocks noGrp="1"/>
          </p:cNvSpPr>
          <p:nvPr>
            <p:ph type="title"/>
          </p:nvPr>
        </p:nvSpPr>
        <p:spPr>
          <a:xfrm>
            <a:off x="636096" y="977428"/>
            <a:ext cx="10374497" cy="498965"/>
          </a:xfrm>
        </p:spPr>
        <p:txBody>
          <a:bodyPr>
            <a:noAutofit/>
          </a:bodyPr>
          <a:lstStyle/>
          <a:p>
            <a:pPr marL="571500" indent="-571500">
              <a:buClr>
                <a:srgbClr val="FF0000"/>
              </a:buClr>
              <a:buFont typeface="Wingdings" panose="05000000000000000000" pitchFamily="2" charset="2"/>
              <a:buChar char="p"/>
            </a:pPr>
            <a:r>
              <a:rPr lang="zh-CN" altLang="en-US" sz="3600" dirty="0">
                <a:solidFill>
                  <a:schemeClr val="tx1"/>
                </a:solidFill>
              </a:rPr>
              <a:t>中国人愿意用隐私换取便利</a:t>
            </a:r>
            <a:r>
              <a:rPr lang="en-US" altLang="zh-CN" sz="3600" dirty="0">
                <a:solidFill>
                  <a:schemeClr val="tx1"/>
                </a:solidFill>
              </a:rPr>
              <a:t>---</a:t>
            </a:r>
            <a:r>
              <a:rPr lang="zh-CN" altLang="en-US" sz="3600" dirty="0">
                <a:solidFill>
                  <a:schemeClr val="tx1"/>
                </a:solidFill>
              </a:rPr>
              <a:t>李彦宏</a:t>
            </a:r>
            <a:endParaRPr lang="zh-CN" altLang="en-US" sz="3600" dirty="0"/>
          </a:p>
        </p:txBody>
      </p:sp>
    </p:spTree>
    <p:extLst>
      <p:ext uri="{BB962C8B-B14F-4D97-AF65-F5344CB8AC3E}">
        <p14:creationId xmlns:p14="http://schemas.microsoft.com/office/powerpoint/2010/main" val="297392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7" grpId="0">
        <p:bldAsOne/>
      </p:bldGraphic>
    </p:bldLst>
  </p:timing>
</p:sld>
</file>

<file path=ppt/theme/theme1.xml><?xml version="1.0" encoding="utf-8"?>
<a:theme xmlns:a="http://schemas.openxmlformats.org/drawingml/2006/main" name="Office 主题​​">
  <a:themeElements>
    <a:clrScheme name="白色模板色系">
      <a:dk1>
        <a:srgbClr val="000000"/>
      </a:dk1>
      <a:lt1>
        <a:srgbClr val="FFFFFF"/>
      </a:lt1>
      <a:dk2>
        <a:srgbClr val="A6A6A6"/>
      </a:dk2>
      <a:lt2>
        <a:srgbClr val="606060"/>
      </a:lt2>
      <a:accent1>
        <a:srgbClr val="68B92E"/>
      </a:accent1>
      <a:accent2>
        <a:srgbClr val="E77817"/>
      </a:accent2>
      <a:accent3>
        <a:srgbClr val="FFC000"/>
      </a:accent3>
      <a:accent4>
        <a:srgbClr val="3BB3C2"/>
      </a:accent4>
      <a:accent5>
        <a:srgbClr val="667AB3"/>
      </a:accent5>
      <a:accent6>
        <a:srgbClr val="004738"/>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白色模板色系">
    <a:dk1>
      <a:srgbClr val="000000"/>
    </a:dk1>
    <a:lt1>
      <a:srgbClr val="FFFFFF"/>
    </a:lt1>
    <a:dk2>
      <a:srgbClr val="A6A6A6"/>
    </a:dk2>
    <a:lt2>
      <a:srgbClr val="606060"/>
    </a:lt2>
    <a:accent1>
      <a:srgbClr val="68B92E"/>
    </a:accent1>
    <a:accent2>
      <a:srgbClr val="E77817"/>
    </a:accent2>
    <a:accent3>
      <a:srgbClr val="FFC000"/>
    </a:accent3>
    <a:accent4>
      <a:srgbClr val="3BB3C2"/>
    </a:accent4>
    <a:accent5>
      <a:srgbClr val="667AB3"/>
    </a:accent5>
    <a:accent6>
      <a:srgbClr val="004738"/>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B73800262A4FA145BD0CA523E8D719A9" ma:contentTypeVersion="1" ma:contentTypeDescription="新建文档。" ma:contentTypeScope="" ma:versionID="3565e779b7037ce77d98dd57353f192f">
  <xsd:schema xmlns:xsd="http://www.w3.org/2001/XMLSchema" xmlns:p="http://schemas.microsoft.com/office/2006/metadata/properties" targetNamespace="http://schemas.microsoft.com/office/2006/metadata/properties" ma:root="true" ma:fieldsID="b51e50da1bca0add1c6bbfbefcbaaa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ma:readOnly="true"/>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8382D500-E794-47CF-8E89-7D8AD0D3D2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4CC22813-9EDB-4B38-B205-478A2DAAF2D5}">
  <ds:schemaRefs>
    <ds:schemaRef ds:uri="http://schemas.microsoft.com/sharepoint/v3/contenttype/forms"/>
  </ds:schemaRefs>
</ds:datastoreItem>
</file>

<file path=customXml/itemProps3.xml><?xml version="1.0" encoding="utf-8"?>
<ds:datastoreItem xmlns:ds="http://schemas.openxmlformats.org/officeDocument/2006/customXml" ds:itemID="{EA5B064A-43CF-41E9-A2C8-A768D645F676}">
  <ds:schemaRefs>
    <ds:schemaRef ds:uri="http://schemas.microsoft.com/office/2006/documentManagement/types"/>
    <ds:schemaRef ds:uri="http://purl.org/dc/elements/1.1/"/>
    <ds:schemaRef ds:uri="http://schemas.openxmlformats.org/package/2006/metadata/core-properties"/>
    <ds:schemaRef ds:uri="http://purl.org/dc/term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20033</TotalTime>
  <Words>3317</Words>
  <Application>Microsoft Office PowerPoint</Application>
  <PresentationFormat>宽屏</PresentationFormat>
  <Paragraphs>375</Paragraphs>
  <Slides>54</Slides>
  <Notes>44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54</vt:i4>
      </vt:variant>
    </vt:vector>
  </HeadingPairs>
  <TitlesOfParts>
    <vt:vector size="69" baseType="lpstr">
      <vt:lpstr>Gill Sans</vt:lpstr>
      <vt:lpstr>Helvetica Neue</vt:lpstr>
      <vt:lpstr>Museosanscyrl</vt:lpstr>
      <vt:lpstr>PingFang SC</vt:lpstr>
      <vt:lpstr>Roboto</vt:lpstr>
      <vt:lpstr>等线</vt:lpstr>
      <vt:lpstr>隶书</vt:lpstr>
      <vt:lpstr>Microsoft Yahei</vt:lpstr>
      <vt:lpstr>Microsoft Yahei</vt:lpstr>
      <vt:lpstr>Arial</vt:lpstr>
      <vt:lpstr>Arial Black</vt:lpstr>
      <vt:lpstr>Calibri</vt:lpstr>
      <vt:lpstr>Tahoma</vt:lpstr>
      <vt:lpstr>Wingdings</vt:lpstr>
      <vt:lpstr>Office 主题​​</vt:lpstr>
      <vt:lpstr>PowerPoint 演示文稿</vt:lpstr>
      <vt:lpstr>PowerPoint 演示文稿</vt:lpstr>
      <vt:lpstr>PowerPoint 演示文稿</vt:lpstr>
      <vt:lpstr>培训目标</vt:lpstr>
      <vt:lpstr>PowerPoint 演示文稿</vt:lpstr>
      <vt:lpstr>PowerPoint 演示文稿</vt:lpstr>
      <vt:lpstr>PowerPoint 演示文稿</vt:lpstr>
      <vt:lpstr>你在生活中是否犯过这些错误？</vt:lpstr>
      <vt:lpstr>中国人愿意用隐私换取便利---李彦宏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社会工程学</vt:lpstr>
      <vt:lpstr>社会工程学 – 典型案例</vt:lpstr>
      <vt:lpstr>如何防范社会工程学攻击？</vt:lpstr>
      <vt:lpstr>社交网络</vt:lpstr>
      <vt:lpstr>数据泄露</vt:lpstr>
      <vt:lpstr>防范措施</vt:lpstr>
      <vt:lpstr>PowerPoint 演示文稿</vt:lpstr>
      <vt:lpstr>PowerPoint 演示文稿</vt:lpstr>
      <vt:lpstr>PowerPoint 演示文稿</vt:lpstr>
      <vt:lpstr>PowerPoint 演示文稿</vt:lpstr>
      <vt:lpstr>PowerPoint 演示文稿</vt:lpstr>
      <vt:lpstr>PowerPoint 演示文稿</vt:lpstr>
      <vt:lpstr>中央网络安全和信息化领导小组</vt:lpstr>
      <vt:lpstr>PowerPoint 演示文稿</vt:lpstr>
      <vt:lpstr>网络安全法 - 国内背景</vt:lpstr>
      <vt:lpstr>PowerPoint 演示文稿</vt:lpstr>
      <vt:lpstr>PowerPoint 演示文稿</vt:lpstr>
      <vt:lpstr>PowerPoint 演示文稿</vt:lpstr>
      <vt:lpstr>PowerPoint 演示文稿</vt:lpstr>
      <vt:lpstr>PowerPoint 演示文稿</vt:lpstr>
      <vt:lpstr>PowerPoint 演示文稿</vt:lpstr>
      <vt:lpstr>史上最全的信息安全培训合集！</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2016PPT模板风格</dc:title>
  <dc:creator>zhaoyuan</dc:creator>
  <cp:lastModifiedBy>kuang wl</cp:lastModifiedBy>
  <cp:revision>2033</cp:revision>
  <dcterms:created xsi:type="dcterms:W3CDTF">2016-12-29T01:26:53Z</dcterms:created>
  <dcterms:modified xsi:type="dcterms:W3CDTF">2020-10-30T08:12:34Z</dcterms:modified>
</cp:coreProperties>
</file>